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1"/>
  </p:notesMasterIdLst>
  <p:sldIdLst>
    <p:sldId id="256" r:id="rId2"/>
    <p:sldId id="464" r:id="rId3"/>
    <p:sldId id="488" r:id="rId4"/>
    <p:sldId id="485" r:id="rId5"/>
    <p:sldId id="486" r:id="rId6"/>
    <p:sldId id="487" r:id="rId7"/>
    <p:sldId id="387" r:id="rId8"/>
    <p:sldId id="385" r:id="rId9"/>
    <p:sldId id="386" r:id="rId10"/>
    <p:sldId id="384" r:id="rId11"/>
    <p:sldId id="390" r:id="rId12"/>
    <p:sldId id="428" r:id="rId13"/>
    <p:sldId id="429" r:id="rId14"/>
    <p:sldId id="431" r:id="rId15"/>
    <p:sldId id="433" r:id="rId16"/>
    <p:sldId id="434" r:id="rId17"/>
    <p:sldId id="435" r:id="rId18"/>
    <p:sldId id="436" r:id="rId19"/>
    <p:sldId id="437" r:id="rId20"/>
    <p:sldId id="438" r:id="rId21"/>
    <p:sldId id="439" r:id="rId22"/>
    <p:sldId id="440" r:id="rId23"/>
    <p:sldId id="441" r:id="rId24"/>
    <p:sldId id="430" r:id="rId25"/>
    <p:sldId id="484" r:id="rId26"/>
    <p:sldId id="483" r:id="rId27"/>
    <p:sldId id="442" r:id="rId28"/>
    <p:sldId id="444" r:id="rId29"/>
    <p:sldId id="443" r:id="rId30"/>
    <p:sldId id="446" r:id="rId31"/>
    <p:sldId id="447" r:id="rId32"/>
    <p:sldId id="445" r:id="rId33"/>
    <p:sldId id="449" r:id="rId34"/>
    <p:sldId id="450" r:id="rId35"/>
    <p:sldId id="456" r:id="rId36"/>
    <p:sldId id="457" r:id="rId37"/>
    <p:sldId id="451" r:id="rId38"/>
    <p:sldId id="452" r:id="rId39"/>
    <p:sldId id="453" r:id="rId40"/>
    <p:sldId id="448" r:id="rId41"/>
    <p:sldId id="476" r:id="rId42"/>
    <p:sldId id="460" r:id="rId43"/>
    <p:sldId id="466" r:id="rId44"/>
    <p:sldId id="259" r:id="rId45"/>
    <p:sldId id="261" r:id="rId46"/>
    <p:sldId id="315" r:id="rId47"/>
    <p:sldId id="382" r:id="rId48"/>
    <p:sldId id="262" r:id="rId49"/>
    <p:sldId id="265" r:id="rId50"/>
    <p:sldId id="461" r:id="rId51"/>
    <p:sldId id="462" r:id="rId52"/>
    <p:sldId id="465" r:id="rId53"/>
    <p:sldId id="463" r:id="rId54"/>
    <p:sldId id="468" r:id="rId55"/>
    <p:sldId id="482" r:id="rId56"/>
    <p:sldId id="469" r:id="rId57"/>
    <p:sldId id="472" r:id="rId58"/>
    <p:sldId id="477" r:id="rId59"/>
    <p:sldId id="478" r:id="rId60"/>
    <p:sldId id="467" r:id="rId61"/>
    <p:sldId id="479" r:id="rId62"/>
    <p:sldId id="480" r:id="rId63"/>
    <p:sldId id="470" r:id="rId64"/>
    <p:sldId id="421" r:id="rId65"/>
    <p:sldId id="422" r:id="rId66"/>
    <p:sldId id="423" r:id="rId67"/>
    <p:sldId id="424" r:id="rId68"/>
    <p:sldId id="481" r:id="rId69"/>
    <p:sldId id="413" r:id="rId70"/>
    <p:sldId id="426" r:id="rId71"/>
    <p:sldId id="328" r:id="rId72"/>
    <p:sldId id="329" r:id="rId73"/>
    <p:sldId id="330" r:id="rId74"/>
    <p:sldId id="331" r:id="rId75"/>
    <p:sldId id="366" r:id="rId76"/>
    <p:sldId id="374" r:id="rId77"/>
    <p:sldId id="281" r:id="rId78"/>
    <p:sldId id="370" r:id="rId79"/>
    <p:sldId id="284" r:id="rId80"/>
    <p:sldId id="285" r:id="rId81"/>
    <p:sldId id="283" r:id="rId82"/>
    <p:sldId id="276" r:id="rId83"/>
    <p:sldId id="277" r:id="rId84"/>
    <p:sldId id="279" r:id="rId85"/>
    <p:sldId id="272" r:id="rId86"/>
    <p:sldId id="278" r:id="rId87"/>
    <p:sldId id="275" r:id="rId88"/>
    <p:sldId id="268" r:id="rId89"/>
    <p:sldId id="362" r:id="rId9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p:scale>
          <a:sx n="80" d="100"/>
          <a:sy n="80" d="100"/>
        </p:scale>
        <p:origin x="-128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3D00B-2105-4098-9259-D841C160FCBF}" type="datetimeFigureOut">
              <a:rPr lang="lt-LT" smtClean="0"/>
              <a:pPr/>
              <a:t>2014.10.30</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365D4-DFC6-4F9E-953B-A7AE3816CAA0}"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t-LT" dirty="0"/>
          </a:p>
        </p:txBody>
      </p:sp>
      <p:sp>
        <p:nvSpPr>
          <p:cNvPr id="4" name="Slide Number Placeholder 3"/>
          <p:cNvSpPr>
            <a:spLocks noGrp="1"/>
          </p:cNvSpPr>
          <p:nvPr>
            <p:ph type="sldNum" sz="quarter" idx="10"/>
          </p:nvPr>
        </p:nvSpPr>
        <p:spPr/>
        <p:txBody>
          <a:bodyPr/>
          <a:lstStyle/>
          <a:p>
            <a:fld id="{96F365D4-DFC6-4F9E-953B-A7AE3816CAA0}" type="slidenum">
              <a:rPr lang="lt-LT" smtClean="0"/>
              <a:pPr/>
              <a:t>59</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19" name="Footer Placeholder 18"/>
          <p:cNvSpPr>
            <a:spLocks noGrp="1"/>
          </p:cNvSpPr>
          <p:nvPr>
            <p:ph type="ftr" sz="quarter" idx="11"/>
          </p:nvPr>
        </p:nvSpPr>
        <p:spPr/>
        <p:txBody>
          <a:bodyPr/>
          <a:lstStyle/>
          <a:p>
            <a:endParaRPr lang="lt-LT"/>
          </a:p>
        </p:txBody>
      </p:sp>
      <p:sp>
        <p:nvSpPr>
          <p:cNvPr id="27" name="Slide Number Placeholder 26"/>
          <p:cNvSpPr>
            <a:spLocks noGrp="1"/>
          </p:cNvSpPr>
          <p:nvPr>
            <p:ph type="sldNum" sz="quarter" idx="12"/>
          </p:nvPr>
        </p:nvSpPr>
        <p:spPr/>
        <p:txBody>
          <a:bodyPr/>
          <a:lstStyle/>
          <a:p>
            <a:fld id="{04FEF36D-4EC7-41AB-BEF3-B640965FA0AB}"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4FEF36D-4EC7-41AB-BEF3-B640965FA0AB}" type="slidenum">
              <a:rPr lang="lt-LT" smtClean="0"/>
              <a:pPr/>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4FEF36D-4EC7-41AB-BEF3-B640965FA0AB}"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C15578-9771-4F02-8076-54C79EB4A322}" type="datetimeFigureOut">
              <a:rPr lang="lt-LT" smtClean="0"/>
              <a:pPr/>
              <a:t>2014.10.30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8077200" y="6356350"/>
            <a:ext cx="609600" cy="365125"/>
          </a:xfrm>
        </p:spPr>
        <p:txBody>
          <a:bodyPr/>
          <a:lstStyle/>
          <a:p>
            <a:fld id="{04FEF36D-4EC7-41AB-BEF3-B640965FA0AB}" type="slidenum">
              <a:rPr lang="lt-LT" smtClean="0"/>
              <a:pPr/>
              <a:t>‹#›</a:t>
            </a:fld>
            <a:endParaRPr lang="lt-L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C15578-9771-4F02-8076-54C79EB4A322}" type="datetimeFigureOut">
              <a:rPr lang="lt-LT" smtClean="0"/>
              <a:pPr/>
              <a:t>2014.10.30</a:t>
            </a:fld>
            <a:endParaRPr lang="lt-L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lt-L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FEF36D-4EC7-41AB-BEF3-B640965FA0AB}" type="slidenum">
              <a:rPr lang="lt-LT" smtClean="0"/>
              <a:pPr/>
              <a:t>‹#›</a:t>
            </a:fld>
            <a:endParaRPr lang="lt-L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zodynas.lt/terminu-zodynas/T/tikras" TargetMode="External"/><Relationship Id="rId2" Type="http://schemas.openxmlformats.org/officeDocument/2006/relationships/hyperlink" Target="http://www.zodynas.lt/terminu-zodynas/F/faktiskas" TargetMode="External"/><Relationship Id="rId1" Type="http://schemas.openxmlformats.org/officeDocument/2006/relationships/slideLayout" Target="../slideLayouts/slideLayout4.xml"/><Relationship Id="rId6" Type="http://schemas.openxmlformats.org/officeDocument/2006/relationships/hyperlink" Target="http://www.zodynas.lt/terminu-zodynas/R/reiksmingas" TargetMode="External"/><Relationship Id="rId5" Type="http://schemas.openxmlformats.org/officeDocument/2006/relationships/hyperlink" Target="http://www.zodynas.lt/terminu-zodynas/S/svarbus" TargetMode="External"/><Relationship Id="rId4" Type="http://schemas.openxmlformats.org/officeDocument/2006/relationships/hyperlink" Target="http://www.zodynas.lt/terminu-zodynas/D/daba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8820472" cy="1829761"/>
          </a:xfrm>
        </p:spPr>
        <p:txBody>
          <a:bodyPr/>
          <a:lstStyle/>
          <a:p>
            <a:pPr algn="ctr"/>
            <a:r>
              <a:rPr lang="lt-LT" dirty="0" smtClean="0"/>
              <a:t>Literatūrinis ir samprotavimo rašinys</a:t>
            </a:r>
            <a:endParaRPr lang="lt-LT" dirty="0"/>
          </a:p>
        </p:txBody>
      </p:sp>
      <p:sp>
        <p:nvSpPr>
          <p:cNvPr id="3" name="Subtitle 2"/>
          <p:cNvSpPr>
            <a:spLocks noGrp="1"/>
          </p:cNvSpPr>
          <p:nvPr>
            <p:ph type="subTitle" idx="1"/>
          </p:nvPr>
        </p:nvSpPr>
        <p:spPr>
          <a:xfrm>
            <a:off x="685800" y="3611606"/>
            <a:ext cx="7772400" cy="2481689"/>
          </a:xfrm>
        </p:spPr>
        <p:txBody>
          <a:bodyPr/>
          <a:lstStyle/>
          <a:p>
            <a:r>
              <a:rPr lang="lt-LT" dirty="0" smtClean="0"/>
              <a:t>Augutė Liutkevičienė, </a:t>
            </a:r>
          </a:p>
          <a:p>
            <a:r>
              <a:rPr lang="lt-LT" dirty="0" smtClean="0"/>
              <a:t>Elektrėnų „Versmės“ gimnazijos</a:t>
            </a:r>
          </a:p>
          <a:p>
            <a:r>
              <a:rPr lang="lt-LT" dirty="0" smtClean="0"/>
              <a:t>lietuvių kalbos mokytoja ekspertė</a:t>
            </a:r>
          </a:p>
          <a:p>
            <a:endParaRPr lang="lt-LT" dirty="0" smtClean="0"/>
          </a:p>
          <a:p>
            <a:pPr algn="ctr"/>
            <a:r>
              <a:rPr lang="lt-LT" smtClean="0"/>
              <a:t>Alytus,  </a:t>
            </a:r>
            <a:r>
              <a:rPr lang="lt-LT" dirty="0" smtClean="0"/>
              <a:t>2014-10-27</a:t>
            </a:r>
            <a:endParaRPr lang="lt-LT" dirty="0" smtClean="0"/>
          </a:p>
          <a:p>
            <a:endParaRPr lang="lt-LT" dirty="0" smtClean="0"/>
          </a:p>
          <a:p>
            <a:endParaRPr lang="lt-LT" dirty="0" smtClean="0"/>
          </a:p>
          <a:p>
            <a:pPr algn="ctr"/>
            <a:endParaRPr lang="lt-L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 2014 metų VBE patirtis</a:t>
            </a:r>
            <a:endParaRPr lang="lt-LT" dirty="0"/>
          </a:p>
        </p:txBody>
      </p:sp>
      <p:sp>
        <p:nvSpPr>
          <p:cNvPr id="3" name="Content Placeholder 2"/>
          <p:cNvSpPr>
            <a:spLocks noGrp="1"/>
          </p:cNvSpPr>
          <p:nvPr>
            <p:ph idx="1"/>
          </p:nvPr>
        </p:nvSpPr>
        <p:spPr/>
        <p:txBody>
          <a:bodyPr/>
          <a:lstStyle/>
          <a:p>
            <a:r>
              <a:rPr lang="lt-LT" dirty="0" smtClean="0"/>
              <a:t>3 autoriai – jau gerai, bet  V.Mačernis vis tiek klaidino mokinius. </a:t>
            </a:r>
          </a:p>
          <a:p>
            <a:r>
              <a:rPr lang="lt-LT" dirty="0" smtClean="0"/>
              <a:t>Mokiniai prastai formuluoja teiginius, atskleidžiančius temą.</a:t>
            </a:r>
          </a:p>
          <a:p>
            <a:r>
              <a:rPr lang="lt-LT" dirty="0" smtClean="0"/>
              <a:t>Kūriniais remiasi paviršutiniškai.</a:t>
            </a:r>
          </a:p>
          <a:p>
            <a:r>
              <a:rPr lang="lt-LT" dirty="0" smtClean="0"/>
              <a:t>Sunkiai samprotauja.</a:t>
            </a:r>
          </a:p>
          <a:p>
            <a:r>
              <a:rPr lang="lt-LT" dirty="0" smtClean="0"/>
              <a:t>Aukščiausius balus vertintojai  skiria tada, kai randa  sąsajas tarp temos aspektų (pastraipų), kai ryškūs išskirtiniai mokinio gebėjimai.</a:t>
            </a:r>
          </a:p>
          <a:p>
            <a:endParaRPr lang="lt-L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Ko reikia mokyti? </a:t>
            </a:r>
            <a:endParaRPr lang="lt-LT" dirty="0"/>
          </a:p>
        </p:txBody>
      </p:sp>
      <p:sp>
        <p:nvSpPr>
          <p:cNvPr id="3" name="Content Placeholder 2"/>
          <p:cNvSpPr>
            <a:spLocks noGrp="1"/>
          </p:cNvSpPr>
          <p:nvPr>
            <p:ph idx="1"/>
          </p:nvPr>
        </p:nvSpPr>
        <p:spPr/>
        <p:txBody>
          <a:bodyPr>
            <a:normAutofit fontScale="92500" lnSpcReduction="10000"/>
          </a:bodyPr>
          <a:lstStyle/>
          <a:p>
            <a:r>
              <a:rPr lang="lt-LT" dirty="0" smtClean="0"/>
              <a:t>Labai atidžiai neskubant </a:t>
            </a:r>
            <a:r>
              <a:rPr lang="lt-LT" u="sng" dirty="0" smtClean="0">
                <a:solidFill>
                  <a:srgbClr val="FF0000"/>
                </a:solidFill>
              </a:rPr>
              <a:t>analizuoti kūrinius</a:t>
            </a:r>
            <a:r>
              <a:rPr lang="lt-LT" dirty="0" smtClean="0"/>
              <a:t>, juos kartoti.</a:t>
            </a:r>
          </a:p>
          <a:p>
            <a:r>
              <a:rPr lang="lt-LT" dirty="0" smtClean="0"/>
              <a:t>Nuolat </a:t>
            </a:r>
            <a:r>
              <a:rPr lang="lt-LT" u="sng" dirty="0" smtClean="0">
                <a:solidFill>
                  <a:srgbClr val="FF0000"/>
                </a:solidFill>
              </a:rPr>
              <a:t>planuoti</a:t>
            </a:r>
            <a:r>
              <a:rPr lang="lt-LT" dirty="0" smtClean="0"/>
              <a:t> rašinius. </a:t>
            </a:r>
          </a:p>
          <a:p>
            <a:r>
              <a:rPr lang="lt-LT" dirty="0" smtClean="0"/>
              <a:t>Rašinius </a:t>
            </a:r>
            <a:r>
              <a:rPr lang="lt-LT" u="sng" dirty="0" smtClean="0">
                <a:solidFill>
                  <a:srgbClr val="FF0000"/>
                </a:solidFill>
              </a:rPr>
              <a:t>redaguoti</a:t>
            </a:r>
            <a:r>
              <a:rPr lang="lt-LT" dirty="0" smtClean="0"/>
              <a:t>.</a:t>
            </a:r>
          </a:p>
          <a:p>
            <a:r>
              <a:rPr lang="lt-LT" dirty="0" smtClean="0"/>
              <a:t>Mokyti mintimis( ne dalelytėmis, frazėmis)  </a:t>
            </a:r>
            <a:r>
              <a:rPr lang="lt-LT" u="sng" dirty="0" smtClean="0">
                <a:solidFill>
                  <a:srgbClr val="FF0000"/>
                </a:solidFill>
              </a:rPr>
              <a:t>susieti pastraipas </a:t>
            </a:r>
            <a:r>
              <a:rPr lang="lt-LT" dirty="0" smtClean="0"/>
              <a:t>samprotavimo rašinyje.</a:t>
            </a:r>
          </a:p>
          <a:p>
            <a:r>
              <a:rPr lang="lt-LT" dirty="0" smtClean="0"/>
              <a:t>Mokyti  nors minimaliai </a:t>
            </a:r>
            <a:r>
              <a:rPr lang="lt-LT" u="sng" dirty="0" smtClean="0">
                <a:solidFill>
                  <a:srgbClr val="FF0000"/>
                </a:solidFill>
              </a:rPr>
              <a:t>lyginti rašytojų kūrybą </a:t>
            </a:r>
            <a:r>
              <a:rPr lang="lt-LT" dirty="0" smtClean="0"/>
              <a:t>literatūriniame rašinyje.</a:t>
            </a:r>
          </a:p>
          <a:p>
            <a:pPr>
              <a:buNone/>
            </a:pPr>
            <a:endParaRPr lang="lt-LT" dirty="0" smtClean="0"/>
          </a:p>
          <a:p>
            <a:pPr>
              <a:buNone/>
            </a:pPr>
            <a:r>
              <a:rPr lang="lt-LT" dirty="0" smtClean="0"/>
              <a:t>DARBE NAUDOJAMĖS VISOMIS ŽINOMOMIS TEMOMIS. </a:t>
            </a:r>
            <a:r>
              <a:rPr lang="lt-LT" b="1" u="sng" dirty="0" smtClean="0"/>
              <a:t>MŪSŲ TIKSLAS </a:t>
            </a:r>
            <a:r>
              <a:rPr lang="lt-LT" dirty="0" smtClean="0"/>
              <a:t>– NE ATSPĖTI, KAS BUS PER EGZAMINĄ, O </a:t>
            </a:r>
            <a:r>
              <a:rPr lang="lt-LT" b="1" u="sng" dirty="0" smtClean="0"/>
              <a:t>FORMUOTI ĮGŪDŽIUS</a:t>
            </a:r>
            <a:r>
              <a:rPr lang="lt-LT" dirty="0" smtClean="0"/>
              <a:t>.</a:t>
            </a:r>
            <a:endParaRPr lang="lt-L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712968" cy="1143000"/>
          </a:xfrm>
        </p:spPr>
        <p:txBody>
          <a:bodyPr>
            <a:normAutofit fontScale="90000"/>
          </a:bodyPr>
          <a:lstStyle/>
          <a:p>
            <a:pPr algn="ctr"/>
            <a:r>
              <a:rPr lang="lt-LT" dirty="0" smtClean="0"/>
              <a:t>Literatūrinio ir samprotavimo rašinio mokymas 9-10 klasėje (1)</a:t>
            </a:r>
            <a:endParaRPr lang="lt-LT" dirty="0"/>
          </a:p>
        </p:txBody>
      </p:sp>
      <p:sp>
        <p:nvSpPr>
          <p:cNvPr id="3" name="Content Placeholder 2"/>
          <p:cNvSpPr>
            <a:spLocks noGrp="1"/>
          </p:cNvSpPr>
          <p:nvPr>
            <p:ph idx="1"/>
          </p:nvPr>
        </p:nvSpPr>
        <p:spPr>
          <a:xfrm>
            <a:off x="395536" y="1916832"/>
            <a:ext cx="8229600" cy="4389120"/>
          </a:xfrm>
        </p:spPr>
        <p:txBody>
          <a:bodyPr>
            <a:normAutofit fontScale="92500" lnSpcReduction="10000"/>
          </a:bodyPr>
          <a:lstStyle/>
          <a:p>
            <a:pPr>
              <a:buFont typeface="Arial" charset="0"/>
              <a:buNone/>
            </a:pPr>
            <a:r>
              <a:rPr lang="lt-LT" sz="3200" b="1" dirty="0" smtClean="0">
                <a:ea typeface="ＭＳ Ｐゴシック" pitchFamily="34" charset="-128"/>
              </a:rPr>
              <a:t>Bendrosios programos: Pagrindinis ugdymas. Lietuvių gimtoji kalba 9-10klasės</a:t>
            </a:r>
            <a:endParaRPr lang="lt-LT" sz="3200" b="1" i="1" dirty="0" smtClean="0">
              <a:ea typeface="ＭＳ Ｐゴシック" pitchFamily="34" charset="-128"/>
            </a:endParaRPr>
          </a:p>
          <a:p>
            <a:r>
              <a:rPr lang="lt-LT" sz="2800" b="1" i="1" dirty="0" smtClean="0">
                <a:ea typeface="ＭＳ Ｐゴシック" pitchFamily="34" charset="-128"/>
              </a:rPr>
              <a:t>Tekstų žanrai</a:t>
            </a:r>
            <a:r>
              <a:rPr lang="lt-LT" sz="2800" dirty="0" smtClean="0">
                <a:ea typeface="ＭＳ Ｐゴシック" pitchFamily="34" charset="-128"/>
              </a:rPr>
              <a:t>. &lt;...&gt; Rašomi asmeninio pobūdžio tekstai: laiškas, dienoraštis; </a:t>
            </a:r>
            <a:r>
              <a:rPr lang="lt-LT" sz="2800" b="1" dirty="0" smtClean="0">
                <a:ea typeface="ＭＳ Ｐゴシック" pitchFamily="34" charset="-128"/>
              </a:rPr>
              <a:t>dalykiniai tekstai</a:t>
            </a:r>
            <a:r>
              <a:rPr lang="lt-LT" sz="2800" dirty="0" smtClean="0">
                <a:ea typeface="ＭＳ Ｐゴシック" pitchFamily="34" charset="-128"/>
              </a:rPr>
              <a:t>: </a:t>
            </a:r>
            <a:r>
              <a:rPr lang="lt-LT" sz="2800" dirty="0" err="1" smtClean="0">
                <a:ea typeface="ＭＳ Ｐゴシック" pitchFamily="34" charset="-128"/>
              </a:rPr>
              <a:t>motyvacinis</a:t>
            </a:r>
            <a:r>
              <a:rPr lang="lt-LT" sz="2800" dirty="0" smtClean="0">
                <a:ea typeface="ＭＳ Ｐゴシック" pitchFamily="34" charset="-128"/>
              </a:rPr>
              <a:t> laiškas, interviu, diskusinis straipsnis, esė apie visuomenės, jaunuolių gyvenimo problemas, </a:t>
            </a:r>
            <a:r>
              <a:rPr lang="lt-LT" sz="2800" b="1" dirty="0" smtClean="0">
                <a:ea typeface="ＭＳ Ｐゴシック" pitchFamily="34" charset="-128"/>
              </a:rPr>
              <a:t>rašinys, susijęs su literatūros kūriniu</a:t>
            </a:r>
            <a:r>
              <a:rPr lang="lt-LT" sz="2800" dirty="0" smtClean="0">
                <a:ea typeface="ＭＳ Ｐゴシック" pitchFamily="34" charset="-128"/>
              </a:rPr>
              <a:t> ir kt.</a:t>
            </a:r>
          </a:p>
          <a:p>
            <a:r>
              <a:rPr lang="lt-LT" sz="2800" dirty="0" smtClean="0">
                <a:ea typeface="ＭＳ Ｐゴシック" pitchFamily="34" charset="-128"/>
              </a:rPr>
              <a:t>Mokiniai, atsižvelgdami į rašymo tikslą, </a:t>
            </a:r>
            <a:r>
              <a:rPr lang="lt-LT" sz="2800" b="1" dirty="0" smtClean="0">
                <a:ea typeface="ＭＳ Ｐゴシック" pitchFamily="34" charset="-128"/>
              </a:rPr>
              <a:t>mokosi pagrįsti savo teiginius</a:t>
            </a:r>
            <a:r>
              <a:rPr lang="lt-LT" sz="2800" dirty="0" smtClean="0">
                <a:ea typeface="ＭＳ Ｐゴシック" pitchFamily="34" charset="-128"/>
              </a:rPr>
              <a:t> &lt;...&gt;. Mokiniai </a:t>
            </a:r>
            <a:r>
              <a:rPr lang="lt-LT" sz="2800" b="1" dirty="0" smtClean="0">
                <a:ea typeface="ＭＳ Ｐゴシック" pitchFamily="34" charset="-128"/>
              </a:rPr>
              <a:t>mokosi cituoti ir perfrazuoti kitų mintis įkomponuodami į savo sakinius</a:t>
            </a:r>
            <a:r>
              <a:rPr lang="lt-LT" sz="2800" dirty="0" smtClean="0">
                <a:ea typeface="ＭＳ Ｐゴシック" pitchFamily="34" charset="-128"/>
              </a:rPr>
              <a:t>&lt;...&gt;.</a:t>
            </a:r>
          </a:p>
          <a:p>
            <a:endParaRPr lang="lt-L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586440"/>
          </a:xfrm>
        </p:spPr>
        <p:txBody>
          <a:bodyPr>
            <a:normAutofit fontScale="90000"/>
          </a:bodyPr>
          <a:lstStyle/>
          <a:p>
            <a:r>
              <a:rPr lang="lt-LT" dirty="0" smtClean="0"/>
              <a:t>Literatūrinio ir samprotavimo rašinio mokymas 9-10 klasėje (2)</a:t>
            </a:r>
            <a:endParaRPr lang="lt-LT" dirty="0"/>
          </a:p>
        </p:txBody>
      </p:sp>
      <p:sp>
        <p:nvSpPr>
          <p:cNvPr id="3" name="Content Placeholder 2"/>
          <p:cNvSpPr>
            <a:spLocks noGrp="1"/>
          </p:cNvSpPr>
          <p:nvPr>
            <p:ph idx="1"/>
          </p:nvPr>
        </p:nvSpPr>
        <p:spPr/>
        <p:txBody>
          <a:bodyPr/>
          <a:lstStyle/>
          <a:p>
            <a:pPr>
              <a:buFont typeface="Arial" charset="0"/>
              <a:buNone/>
            </a:pPr>
            <a:r>
              <a:rPr lang="lt-LT" b="1" dirty="0" smtClean="0">
                <a:ea typeface="ＭＳ Ｐゴシック" pitchFamily="34" charset="-128"/>
              </a:rPr>
              <a:t>Bendrosios programos: Pagrindinis ugdymas. Lietuvių gimtoji kalba 5-6 klasės</a:t>
            </a:r>
            <a:endParaRPr lang="lt-LT" dirty="0" smtClean="0">
              <a:ea typeface="ＭＳ Ｐゴシック" pitchFamily="34" charset="-128"/>
            </a:endParaRPr>
          </a:p>
          <a:p>
            <a:pPr>
              <a:buFont typeface="Arial" charset="0"/>
              <a:buNone/>
            </a:pPr>
            <a:r>
              <a:rPr lang="lt-LT" dirty="0" smtClean="0">
                <a:ea typeface="ＭＳ Ｐゴシック" pitchFamily="34" charset="-128"/>
              </a:rPr>
              <a:t>„Mokiniai mokosi skirti teiginius ir argumentus: nagrinėjamuose tekstuose juos pažymi sutartais būdais. Mokiniai pratinasi kurti samprotavimą: tiesioginiu sakiniu formuluoja teiginį, pateikia argumentų, padaro išvadą.“ </a:t>
            </a:r>
          </a:p>
          <a:p>
            <a:endParaRPr lang="lt-L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678488" cy="1894362"/>
          </a:xfrm>
        </p:spPr>
        <p:txBody>
          <a:bodyPr/>
          <a:lstStyle/>
          <a:p>
            <a:r>
              <a:rPr lang="lt-LT" dirty="0" smtClean="0"/>
              <a:t> Kaip mokyti  atskleisti temą?</a:t>
            </a:r>
            <a:endParaRPr lang="lt-LT" dirty="0"/>
          </a:p>
        </p:txBody>
      </p:sp>
      <p:sp>
        <p:nvSpPr>
          <p:cNvPr id="3" name="Subtitle 2"/>
          <p:cNvSpPr>
            <a:spLocks noGrp="1"/>
          </p:cNvSpPr>
          <p:nvPr>
            <p:ph type="subTitle" idx="1"/>
          </p:nvPr>
        </p:nvSpPr>
        <p:spPr>
          <a:xfrm>
            <a:off x="179512" y="3228536"/>
            <a:ext cx="8208584" cy="1752600"/>
          </a:xfrm>
        </p:spPr>
        <p:txBody>
          <a:bodyPr>
            <a:normAutofit/>
          </a:bodyPr>
          <a:lstStyle/>
          <a:p>
            <a:endParaRPr lang="lt-LT" dirty="0" smtClean="0"/>
          </a:p>
          <a:p>
            <a:endParaRPr lang="lt-LT"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  Tema „ METŲ LAIKAI“    </a:t>
            </a:r>
            <a:r>
              <a:rPr lang="lt-LT" dirty="0" smtClean="0">
                <a:sym typeface="Wingdings" pitchFamily="2" charset="2"/>
              </a:rPr>
              <a:t></a:t>
            </a:r>
            <a:endParaRPr lang="lt-LT" dirty="0"/>
          </a:p>
        </p:txBody>
      </p:sp>
      <p:sp>
        <p:nvSpPr>
          <p:cNvPr id="3" name="Content Placeholder 2"/>
          <p:cNvSpPr>
            <a:spLocks noGrp="1"/>
          </p:cNvSpPr>
          <p:nvPr>
            <p:ph sz="quarter" idx="1"/>
          </p:nvPr>
        </p:nvSpPr>
        <p:spPr/>
        <p:txBody>
          <a:bodyPr/>
          <a:lstStyle/>
          <a:p>
            <a:r>
              <a:rPr lang="lt-LT" dirty="0" smtClean="0"/>
              <a:t>PAVASARIS </a:t>
            </a:r>
          </a:p>
          <a:p>
            <a:endParaRPr lang="lt-LT" dirty="0" smtClean="0"/>
          </a:p>
          <a:p>
            <a:r>
              <a:rPr lang="lt-LT" dirty="0" smtClean="0"/>
              <a:t>VASARA </a:t>
            </a:r>
          </a:p>
          <a:p>
            <a:pPr>
              <a:buNone/>
            </a:pPr>
            <a:endParaRPr lang="lt-LT" dirty="0" smtClean="0"/>
          </a:p>
          <a:p>
            <a:r>
              <a:rPr lang="lt-LT" dirty="0" smtClean="0"/>
              <a:t>RUDUO</a:t>
            </a:r>
          </a:p>
          <a:p>
            <a:pPr>
              <a:buNone/>
            </a:pPr>
            <a:endParaRPr lang="lt-LT" dirty="0" smtClean="0"/>
          </a:p>
          <a:p>
            <a:r>
              <a:rPr lang="lt-LT" dirty="0" smtClean="0"/>
              <a:t>ŽIEMA</a:t>
            </a:r>
            <a:endParaRPr lang="lt-L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Tema: METŲ LAIKAI         </a:t>
            </a:r>
            <a:r>
              <a:rPr lang="lt-LT" dirty="0" smtClean="0">
                <a:sym typeface="Wingdings" pitchFamily="2" charset="2"/>
              </a:rPr>
              <a:t></a:t>
            </a:r>
            <a:r>
              <a:rPr lang="lt-LT" dirty="0" smtClean="0"/>
              <a:t> </a:t>
            </a:r>
            <a:endParaRPr lang="lt-LT" dirty="0"/>
          </a:p>
        </p:txBody>
      </p:sp>
      <p:sp>
        <p:nvSpPr>
          <p:cNvPr id="3" name="Content Placeholder 2"/>
          <p:cNvSpPr>
            <a:spLocks noGrp="1"/>
          </p:cNvSpPr>
          <p:nvPr>
            <p:ph sz="quarter" idx="1"/>
          </p:nvPr>
        </p:nvSpPr>
        <p:spPr/>
        <p:txBody>
          <a:bodyPr/>
          <a:lstStyle/>
          <a:p>
            <a:r>
              <a:rPr lang="lt-LT" dirty="0" smtClean="0"/>
              <a:t>Ruduo </a:t>
            </a:r>
          </a:p>
          <a:p>
            <a:pPr>
              <a:buNone/>
            </a:pPr>
            <a:endParaRPr lang="lt-LT" dirty="0" smtClean="0"/>
          </a:p>
          <a:p>
            <a:r>
              <a:rPr lang="lt-LT" dirty="0" smtClean="0"/>
              <a:t>Pavasaris </a:t>
            </a:r>
          </a:p>
          <a:p>
            <a:endParaRPr lang="lt-LT" dirty="0" smtClean="0"/>
          </a:p>
          <a:p>
            <a:r>
              <a:rPr lang="lt-LT" dirty="0" smtClean="0"/>
              <a:t>Vasara </a:t>
            </a:r>
          </a:p>
          <a:p>
            <a:pPr>
              <a:buNone/>
            </a:pPr>
            <a:endParaRPr lang="lt-LT" dirty="0" smtClean="0"/>
          </a:p>
          <a:p>
            <a:r>
              <a:rPr lang="lt-LT" dirty="0" smtClean="0"/>
              <a:t>Žiema </a:t>
            </a:r>
            <a:endParaRPr lang="lt-L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5min.lt/images/photos/597318/big/1248264240dsc_6181.jpg"/>
          <p:cNvPicPr>
            <a:picLocks noChangeAspect="1" noChangeArrowheads="1"/>
          </p:cNvPicPr>
          <p:nvPr/>
        </p:nvPicPr>
        <p:blipFill>
          <a:blip r:embed="rId2" cstate="print"/>
          <a:srcRect/>
          <a:stretch>
            <a:fillRect/>
          </a:stretch>
        </p:blipFill>
        <p:spPr bwMode="auto">
          <a:xfrm>
            <a:off x="5580112" y="2204864"/>
            <a:ext cx="3047689" cy="1944216"/>
          </a:xfrm>
          <a:prstGeom prst="rect">
            <a:avLst/>
          </a:prstGeom>
          <a:noFill/>
        </p:spPr>
      </p:pic>
      <p:pic>
        <p:nvPicPr>
          <p:cNvPr id="6" name="Picture 2" descr="http://www.15min.lt/images/photos/597318/big/1248264240dsc_6181.jpg"/>
          <p:cNvPicPr>
            <a:picLocks noChangeAspect="1" noChangeArrowheads="1"/>
          </p:cNvPicPr>
          <p:nvPr/>
        </p:nvPicPr>
        <p:blipFill>
          <a:blip r:embed="rId2" cstate="print"/>
          <a:srcRect/>
          <a:stretch>
            <a:fillRect/>
          </a:stretch>
        </p:blipFill>
        <p:spPr bwMode="auto">
          <a:xfrm>
            <a:off x="3419872" y="3356992"/>
            <a:ext cx="3047689" cy="1944216"/>
          </a:xfrm>
          <a:prstGeom prst="rect">
            <a:avLst/>
          </a:prstGeom>
          <a:noFill/>
        </p:spPr>
      </p:pic>
      <p:sp>
        <p:nvSpPr>
          <p:cNvPr id="2" name="Title 1"/>
          <p:cNvSpPr>
            <a:spLocks noGrp="1"/>
          </p:cNvSpPr>
          <p:nvPr>
            <p:ph type="title"/>
          </p:nvPr>
        </p:nvSpPr>
        <p:spPr>
          <a:xfrm>
            <a:off x="457200" y="274638"/>
            <a:ext cx="7467600" cy="706090"/>
          </a:xfrm>
        </p:spPr>
        <p:txBody>
          <a:bodyPr>
            <a:normAutofit fontScale="90000"/>
          </a:bodyPr>
          <a:lstStyle/>
          <a:p>
            <a:r>
              <a:rPr lang="lt-LT" dirty="0" smtClean="0"/>
              <a:t>Tema „METŲ LAIKAI“</a:t>
            </a:r>
            <a:endParaRPr lang="lt-LT" dirty="0"/>
          </a:p>
        </p:txBody>
      </p:sp>
      <p:sp>
        <p:nvSpPr>
          <p:cNvPr id="3" name="Content Placeholder 2"/>
          <p:cNvSpPr>
            <a:spLocks noGrp="1"/>
          </p:cNvSpPr>
          <p:nvPr>
            <p:ph sz="quarter" idx="1"/>
          </p:nvPr>
        </p:nvSpPr>
        <p:spPr/>
        <p:txBody>
          <a:bodyPr/>
          <a:lstStyle/>
          <a:p>
            <a:r>
              <a:rPr lang="lt-LT" dirty="0" smtClean="0"/>
              <a:t>Pavasaris </a:t>
            </a:r>
          </a:p>
          <a:p>
            <a:endParaRPr lang="lt-LT" dirty="0" smtClean="0"/>
          </a:p>
          <a:p>
            <a:endParaRPr lang="lt-LT" dirty="0" smtClean="0"/>
          </a:p>
          <a:p>
            <a:r>
              <a:rPr lang="lt-LT" dirty="0" smtClean="0"/>
              <a:t>Rugiapjūtė </a:t>
            </a:r>
          </a:p>
          <a:p>
            <a:pPr>
              <a:buNone/>
            </a:pPr>
            <a:endParaRPr lang="lt-LT" dirty="0" smtClean="0"/>
          </a:p>
          <a:p>
            <a:pPr>
              <a:buNone/>
            </a:pPr>
            <a:endParaRPr lang="lt-LT" dirty="0" smtClean="0"/>
          </a:p>
          <a:p>
            <a:r>
              <a:rPr lang="lt-LT" dirty="0" smtClean="0"/>
              <a:t>Derliaus nuėmimas</a:t>
            </a:r>
          </a:p>
          <a:p>
            <a:endParaRPr lang="lt-LT" dirty="0" smtClean="0"/>
          </a:p>
          <a:p>
            <a:r>
              <a:rPr lang="lt-LT" dirty="0" smtClean="0"/>
              <a:t>Žiema</a:t>
            </a:r>
            <a:endParaRPr lang="lt-LT" dirty="0"/>
          </a:p>
        </p:txBody>
      </p:sp>
      <p:pic>
        <p:nvPicPr>
          <p:cNvPr id="18436" name="Picture 4" descr="http://www.blogas.lt/uploads/p/Prinzesin/268796.jpg"/>
          <p:cNvPicPr>
            <a:picLocks noChangeAspect="1" noChangeArrowheads="1"/>
          </p:cNvPicPr>
          <p:nvPr/>
        </p:nvPicPr>
        <p:blipFill>
          <a:blip r:embed="rId3" cstate="print"/>
          <a:srcRect/>
          <a:stretch>
            <a:fillRect/>
          </a:stretch>
        </p:blipFill>
        <p:spPr bwMode="auto">
          <a:xfrm>
            <a:off x="5868144" y="4769768"/>
            <a:ext cx="2784309" cy="2088232"/>
          </a:xfrm>
          <a:prstGeom prst="rect">
            <a:avLst/>
          </a:prstGeom>
          <a:noFill/>
        </p:spPr>
      </p:pic>
      <p:pic>
        <p:nvPicPr>
          <p:cNvPr id="18438" name="Picture 6" descr="http://gs.delfi.lt/images/pix/file57557397_75e11430.jpg"/>
          <p:cNvPicPr>
            <a:picLocks noChangeAspect="1" noChangeArrowheads="1"/>
          </p:cNvPicPr>
          <p:nvPr/>
        </p:nvPicPr>
        <p:blipFill>
          <a:blip r:embed="rId4" cstate="print"/>
          <a:srcRect/>
          <a:stretch>
            <a:fillRect/>
          </a:stretch>
        </p:blipFill>
        <p:spPr bwMode="auto">
          <a:xfrm>
            <a:off x="2267744" y="1052736"/>
            <a:ext cx="2947471" cy="19442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Tema „METŲ LAIKAI“   </a:t>
            </a:r>
            <a:r>
              <a:rPr lang="lt-LT" dirty="0" smtClean="0">
                <a:sym typeface="Wingdings" pitchFamily="2" charset="2"/>
              </a:rPr>
              <a:t></a:t>
            </a:r>
            <a:endParaRPr lang="lt-LT" dirty="0"/>
          </a:p>
        </p:txBody>
      </p:sp>
      <p:sp>
        <p:nvSpPr>
          <p:cNvPr id="3" name="Content Placeholder 2"/>
          <p:cNvSpPr>
            <a:spLocks noGrp="1"/>
          </p:cNvSpPr>
          <p:nvPr>
            <p:ph sz="quarter" idx="1"/>
          </p:nvPr>
        </p:nvSpPr>
        <p:spPr/>
        <p:txBody>
          <a:bodyPr/>
          <a:lstStyle/>
          <a:p>
            <a:endParaRPr lang="lt-LT" dirty="0"/>
          </a:p>
        </p:txBody>
      </p:sp>
      <p:pic>
        <p:nvPicPr>
          <p:cNvPr id="1026" name="Picture 2" descr="http://kaunas.kasvyksta.lt/cache/wp-content/uploads/2013/02/Ankstyvas-pavasaris-1000-1000-3.jpg"/>
          <p:cNvPicPr>
            <a:picLocks noChangeAspect="1" noChangeArrowheads="1"/>
          </p:cNvPicPr>
          <p:nvPr/>
        </p:nvPicPr>
        <p:blipFill>
          <a:blip r:embed="rId2" cstate="print"/>
          <a:srcRect/>
          <a:stretch>
            <a:fillRect/>
          </a:stretch>
        </p:blipFill>
        <p:spPr bwMode="auto">
          <a:xfrm>
            <a:off x="323528" y="1916832"/>
            <a:ext cx="2915816" cy="2186862"/>
          </a:xfrm>
          <a:prstGeom prst="rect">
            <a:avLst/>
          </a:prstGeom>
          <a:noFill/>
        </p:spPr>
      </p:pic>
      <p:pic>
        <p:nvPicPr>
          <p:cNvPr id="1028" name="Picture 4" descr="http://www.fototisena.lt/albums/userpics/10001/Pavasaris35%20D%20001.jpg"/>
          <p:cNvPicPr>
            <a:picLocks noChangeAspect="1" noChangeArrowheads="1"/>
          </p:cNvPicPr>
          <p:nvPr/>
        </p:nvPicPr>
        <p:blipFill>
          <a:blip r:embed="rId3" cstate="print"/>
          <a:srcRect/>
          <a:stretch>
            <a:fillRect/>
          </a:stretch>
        </p:blipFill>
        <p:spPr bwMode="auto">
          <a:xfrm>
            <a:off x="2771800" y="3068960"/>
            <a:ext cx="3357699" cy="2232248"/>
          </a:xfrm>
          <a:prstGeom prst="rect">
            <a:avLst/>
          </a:prstGeom>
          <a:noFill/>
        </p:spPr>
      </p:pic>
      <p:pic>
        <p:nvPicPr>
          <p:cNvPr id="1030" name="Picture 6" descr="http://y.delfi.lt/norm/contest/199/1014687_GRMZ65.jpeg"/>
          <p:cNvPicPr>
            <a:picLocks noChangeAspect="1" noChangeArrowheads="1"/>
          </p:cNvPicPr>
          <p:nvPr/>
        </p:nvPicPr>
        <p:blipFill>
          <a:blip r:embed="rId4" cstate="print"/>
          <a:srcRect/>
          <a:stretch>
            <a:fillRect/>
          </a:stretch>
        </p:blipFill>
        <p:spPr bwMode="auto">
          <a:xfrm>
            <a:off x="5796136" y="4437112"/>
            <a:ext cx="2973184" cy="22322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lt-LT" dirty="0" smtClean="0"/>
              <a:t>Tema  „MANO SODO TURTAI“ </a:t>
            </a:r>
            <a:endParaRPr lang="lt-LT" dirty="0"/>
          </a:p>
        </p:txBody>
      </p:sp>
      <p:sp>
        <p:nvSpPr>
          <p:cNvPr id="3" name="Content Placeholder 2"/>
          <p:cNvSpPr>
            <a:spLocks noGrp="1"/>
          </p:cNvSpPr>
          <p:nvPr>
            <p:ph sz="quarter" idx="1"/>
          </p:nvPr>
        </p:nvSpPr>
        <p:spPr/>
        <p:txBody>
          <a:bodyPr/>
          <a:lstStyle/>
          <a:p>
            <a:endParaRPr lang="lt-LT" dirty="0"/>
          </a:p>
        </p:txBody>
      </p:sp>
      <p:pic>
        <p:nvPicPr>
          <p:cNvPr id="3074" name="Picture 2" descr="http://www.loretossodai.lt/Agurkai/Agurkai.JPG"/>
          <p:cNvPicPr>
            <a:picLocks noChangeAspect="1" noChangeArrowheads="1"/>
          </p:cNvPicPr>
          <p:nvPr/>
        </p:nvPicPr>
        <p:blipFill>
          <a:blip r:embed="rId2" cstate="print"/>
          <a:srcRect/>
          <a:stretch>
            <a:fillRect/>
          </a:stretch>
        </p:blipFill>
        <p:spPr bwMode="auto">
          <a:xfrm>
            <a:off x="251520" y="1484784"/>
            <a:ext cx="2088232" cy="2610291"/>
          </a:xfrm>
          <a:prstGeom prst="rect">
            <a:avLst/>
          </a:prstGeom>
          <a:noFill/>
        </p:spPr>
      </p:pic>
      <p:pic>
        <p:nvPicPr>
          <p:cNvPr id="3076" name="Picture 4" descr="http://pomidorai.apie.lt/attachments/Image/Nuotraukos/rankov%C4%97s.jpg"/>
          <p:cNvPicPr>
            <a:picLocks noChangeAspect="1" noChangeArrowheads="1"/>
          </p:cNvPicPr>
          <p:nvPr/>
        </p:nvPicPr>
        <p:blipFill>
          <a:blip r:embed="rId3" cstate="print"/>
          <a:srcRect/>
          <a:stretch>
            <a:fillRect/>
          </a:stretch>
        </p:blipFill>
        <p:spPr bwMode="auto">
          <a:xfrm>
            <a:off x="6164577" y="1412777"/>
            <a:ext cx="2592288" cy="1944216"/>
          </a:xfrm>
          <a:prstGeom prst="rect">
            <a:avLst/>
          </a:prstGeom>
          <a:noFill/>
        </p:spPr>
      </p:pic>
      <p:pic>
        <p:nvPicPr>
          <p:cNvPr id="3078" name="Picture 6" descr="https://encrypted-tbn2.gstatic.com/images?q=tbn:ANd9GcRU-bITRAg9on5G93O0rxFYCiT5ktm3Iglpp_WxAUcVPFRLTMTKqg"/>
          <p:cNvPicPr>
            <a:picLocks noChangeAspect="1" noChangeArrowheads="1"/>
          </p:cNvPicPr>
          <p:nvPr/>
        </p:nvPicPr>
        <p:blipFill>
          <a:blip r:embed="rId4" cstate="print"/>
          <a:srcRect/>
          <a:stretch>
            <a:fillRect/>
          </a:stretch>
        </p:blipFill>
        <p:spPr bwMode="auto">
          <a:xfrm>
            <a:off x="251520" y="4437112"/>
            <a:ext cx="3240360" cy="1814602"/>
          </a:xfrm>
          <a:prstGeom prst="rect">
            <a:avLst/>
          </a:prstGeom>
          <a:noFill/>
        </p:spPr>
      </p:pic>
      <p:pic>
        <p:nvPicPr>
          <p:cNvPr id="3080" name="Picture 8" descr="http://www.vrmedelynas.lt/files/articles/big_thumb_4.jpg"/>
          <p:cNvPicPr>
            <a:picLocks noChangeAspect="1" noChangeArrowheads="1"/>
          </p:cNvPicPr>
          <p:nvPr/>
        </p:nvPicPr>
        <p:blipFill>
          <a:blip r:embed="rId5" cstate="print"/>
          <a:srcRect/>
          <a:stretch>
            <a:fillRect/>
          </a:stretch>
        </p:blipFill>
        <p:spPr bwMode="auto">
          <a:xfrm>
            <a:off x="2771800" y="1772816"/>
            <a:ext cx="2733675" cy="2085976"/>
          </a:xfrm>
          <a:prstGeom prst="rect">
            <a:avLst/>
          </a:prstGeom>
          <a:noFill/>
        </p:spPr>
      </p:pic>
      <p:pic>
        <p:nvPicPr>
          <p:cNvPr id="3084" name="Picture 12" descr="http://www.manoukis.lt/vaizdai/antras/obuoliai_Connel_Red.jpg"/>
          <p:cNvPicPr>
            <a:picLocks noChangeAspect="1" noChangeArrowheads="1"/>
          </p:cNvPicPr>
          <p:nvPr/>
        </p:nvPicPr>
        <p:blipFill>
          <a:blip r:embed="rId6" cstate="print"/>
          <a:srcRect/>
          <a:stretch>
            <a:fillRect/>
          </a:stretch>
        </p:blipFill>
        <p:spPr bwMode="auto">
          <a:xfrm>
            <a:off x="5364088" y="4437112"/>
            <a:ext cx="2160240" cy="17670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36880"/>
          </a:xfrm>
        </p:spPr>
        <p:txBody>
          <a:bodyPr>
            <a:normAutofit fontScale="90000"/>
          </a:bodyPr>
          <a:lstStyle/>
          <a:p>
            <a:r>
              <a:rPr lang="lt-LT" dirty="0" smtClean="0"/>
              <a:t/>
            </a:r>
            <a:br>
              <a:rPr lang="lt-LT" dirty="0" smtClean="0"/>
            </a:br>
            <a:r>
              <a:rPr lang="lt-LT" dirty="0" smtClean="0"/>
              <a:t/>
            </a:r>
            <a:br>
              <a:rPr lang="lt-LT" dirty="0" smtClean="0"/>
            </a:br>
            <a:r>
              <a:rPr lang="lt-LT" dirty="0" smtClean="0"/>
              <a:t/>
            </a:r>
            <a:br>
              <a:rPr lang="lt-LT" dirty="0" smtClean="0"/>
            </a:br>
            <a:r>
              <a:rPr lang="lt-LT" dirty="0" smtClean="0"/>
              <a:t/>
            </a:r>
            <a:br>
              <a:rPr lang="lt-LT" dirty="0" smtClean="0"/>
            </a:br>
            <a:r>
              <a:rPr lang="lt-LT" dirty="0" smtClean="0"/>
              <a:t>Kokie seminaro dalyvių lūkesčiai?</a:t>
            </a:r>
            <a:br>
              <a:rPr lang="lt-LT" dirty="0" smtClean="0"/>
            </a:br>
            <a:endParaRPr lang="lt-LT" dirty="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2843808" y="4005064"/>
            <a:ext cx="2448272" cy="22588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lt-LT" dirty="0" smtClean="0"/>
              <a:t>TEMA „MANO SODO TURTAI“ </a:t>
            </a:r>
            <a:endParaRPr lang="lt-LT" dirty="0"/>
          </a:p>
        </p:txBody>
      </p:sp>
      <p:sp>
        <p:nvSpPr>
          <p:cNvPr id="3" name="Content Placeholder 2"/>
          <p:cNvSpPr>
            <a:spLocks noGrp="1"/>
          </p:cNvSpPr>
          <p:nvPr>
            <p:ph sz="quarter" idx="1"/>
          </p:nvPr>
        </p:nvSpPr>
        <p:spPr/>
        <p:txBody>
          <a:bodyPr/>
          <a:lstStyle/>
          <a:p>
            <a:pPr>
              <a:buNone/>
            </a:pPr>
            <a:r>
              <a:rPr lang="lt-LT" dirty="0" smtClean="0"/>
              <a:t>                                  Daržovės</a:t>
            </a:r>
          </a:p>
          <a:p>
            <a:pPr>
              <a:buNone/>
            </a:pPr>
            <a:endParaRPr lang="lt-LT" dirty="0" smtClean="0"/>
          </a:p>
          <a:p>
            <a:pPr>
              <a:buNone/>
            </a:pPr>
            <a:r>
              <a:rPr lang="lt-LT" dirty="0" smtClean="0"/>
              <a:t>              Vaisiai </a:t>
            </a:r>
          </a:p>
          <a:p>
            <a:endParaRPr lang="lt-LT" dirty="0" smtClean="0"/>
          </a:p>
          <a:p>
            <a:pPr>
              <a:buNone/>
            </a:pPr>
            <a:r>
              <a:rPr lang="lt-LT" dirty="0" smtClean="0"/>
              <a:t>Gėlės </a:t>
            </a:r>
          </a:p>
          <a:p>
            <a:r>
              <a:rPr lang="lt-LT" dirty="0" smtClean="0"/>
              <a:t>Gėlės  </a:t>
            </a:r>
            <a:endParaRPr lang="lt-LT" dirty="0"/>
          </a:p>
        </p:txBody>
      </p:sp>
      <p:pic>
        <p:nvPicPr>
          <p:cNvPr id="19458" name="Picture 2" descr="http://www.moteris.lt/uploads/img/catalog/1/news_one_photo_1_20090821151030.jpg"/>
          <p:cNvPicPr>
            <a:picLocks noChangeAspect="1" noChangeArrowheads="1"/>
          </p:cNvPicPr>
          <p:nvPr/>
        </p:nvPicPr>
        <p:blipFill>
          <a:blip r:embed="rId2" cstate="print"/>
          <a:srcRect/>
          <a:stretch>
            <a:fillRect/>
          </a:stretch>
        </p:blipFill>
        <p:spPr bwMode="auto">
          <a:xfrm>
            <a:off x="2843808" y="2636912"/>
            <a:ext cx="2664296" cy="1998222"/>
          </a:xfrm>
          <a:prstGeom prst="rect">
            <a:avLst/>
          </a:prstGeom>
          <a:noFill/>
        </p:spPr>
      </p:pic>
      <p:pic>
        <p:nvPicPr>
          <p:cNvPr id="19460" name="Picture 4" descr="http://www.veidas.lt/wp-content/uploads/darzoves.179jpg1.jpg"/>
          <p:cNvPicPr>
            <a:picLocks noChangeAspect="1" noChangeArrowheads="1"/>
          </p:cNvPicPr>
          <p:nvPr/>
        </p:nvPicPr>
        <p:blipFill>
          <a:blip r:embed="rId3" cstate="print"/>
          <a:srcRect/>
          <a:stretch>
            <a:fillRect/>
          </a:stretch>
        </p:blipFill>
        <p:spPr bwMode="auto">
          <a:xfrm>
            <a:off x="5076056" y="1268760"/>
            <a:ext cx="3035495" cy="2016224"/>
          </a:xfrm>
          <a:prstGeom prst="rect">
            <a:avLst/>
          </a:prstGeom>
          <a:noFill/>
        </p:spPr>
      </p:pic>
      <p:pic>
        <p:nvPicPr>
          <p:cNvPr id="19462" name="Picture 6" descr="http://lt.lt.allconstructions.com/f/image/filename/0/2/27690/3.jpg"/>
          <p:cNvPicPr>
            <a:picLocks noChangeAspect="1" noChangeArrowheads="1"/>
          </p:cNvPicPr>
          <p:nvPr/>
        </p:nvPicPr>
        <p:blipFill>
          <a:blip r:embed="rId4" cstate="print"/>
          <a:srcRect/>
          <a:stretch>
            <a:fillRect/>
          </a:stretch>
        </p:blipFill>
        <p:spPr bwMode="auto">
          <a:xfrm>
            <a:off x="539552" y="4365104"/>
            <a:ext cx="2976331" cy="22322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686800" cy="1143000"/>
          </a:xfrm>
        </p:spPr>
        <p:txBody>
          <a:bodyPr>
            <a:normAutofit fontScale="90000"/>
          </a:bodyPr>
          <a:lstStyle/>
          <a:p>
            <a:r>
              <a:rPr lang="lt-LT" dirty="0" smtClean="0"/>
              <a:t>„Kokios problemos yra mokykloje?“</a:t>
            </a:r>
            <a:endParaRPr lang="lt-LT" dirty="0"/>
          </a:p>
        </p:txBody>
      </p:sp>
      <p:sp>
        <p:nvSpPr>
          <p:cNvPr id="3" name="Content Placeholder 2"/>
          <p:cNvSpPr>
            <a:spLocks noGrp="1"/>
          </p:cNvSpPr>
          <p:nvPr>
            <p:ph sz="quarter" idx="1"/>
          </p:nvPr>
        </p:nvSpPr>
        <p:spPr/>
        <p:txBody>
          <a:bodyPr/>
          <a:lstStyle/>
          <a:p>
            <a:r>
              <a:rPr lang="lt-LT" dirty="0" smtClean="0"/>
              <a:t>Be priežasties praleidžia pamokas.</a:t>
            </a:r>
          </a:p>
          <a:p>
            <a:pPr>
              <a:buNone/>
            </a:pPr>
            <a:endParaRPr lang="lt-LT" dirty="0" smtClean="0"/>
          </a:p>
          <a:p>
            <a:r>
              <a:rPr lang="lt-LT" u="sng" dirty="0" smtClean="0"/>
              <a:t>Nedrausmingi per pamokas</a:t>
            </a:r>
          </a:p>
          <a:p>
            <a:endParaRPr lang="lt-LT" u="sng" dirty="0" smtClean="0"/>
          </a:p>
          <a:p>
            <a:endParaRPr lang="lt-LT" u="sng" dirty="0" smtClean="0"/>
          </a:p>
          <a:p>
            <a:r>
              <a:rPr lang="lt-LT" u="sng" dirty="0" smtClean="0"/>
              <a:t>Nenori mokytis </a:t>
            </a:r>
          </a:p>
          <a:p>
            <a:endParaRPr lang="lt-LT" u="sng" dirty="0" smtClean="0"/>
          </a:p>
          <a:p>
            <a:endParaRPr lang="lt-LT" dirty="0" smtClean="0"/>
          </a:p>
          <a:p>
            <a:r>
              <a:rPr lang="lt-LT" dirty="0" smtClean="0"/>
              <a:t>Tyčiojasi iš bendraamžių</a:t>
            </a:r>
            <a:endParaRPr lang="lt-L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35280" cy="1586440"/>
          </a:xfrm>
        </p:spPr>
        <p:txBody>
          <a:bodyPr>
            <a:normAutofit/>
          </a:bodyPr>
          <a:lstStyle/>
          <a:p>
            <a:r>
              <a:rPr lang="lt-LT" dirty="0" smtClean="0"/>
              <a:t>Pirmasis samprotavimo rašinys  devintoje klasėje - jau rugsėjy </a:t>
            </a:r>
            <a:r>
              <a:rPr lang="lt-LT" dirty="0" smtClean="0">
                <a:sym typeface="Wingdings" pitchFamily="2" charset="2"/>
              </a:rPr>
              <a:t></a:t>
            </a:r>
            <a:endParaRPr lang="lt-LT" dirty="0"/>
          </a:p>
        </p:txBody>
      </p:sp>
      <p:sp>
        <p:nvSpPr>
          <p:cNvPr id="3" name="Content Placeholder 2"/>
          <p:cNvSpPr>
            <a:spLocks noGrp="1"/>
          </p:cNvSpPr>
          <p:nvPr>
            <p:ph idx="1"/>
          </p:nvPr>
        </p:nvSpPr>
        <p:spPr/>
        <p:txBody>
          <a:bodyPr/>
          <a:lstStyle/>
          <a:p>
            <a:r>
              <a:rPr lang="lt-LT" dirty="0" smtClean="0"/>
              <a:t>Antikos mitologija ( susipažįstame su dievais, skaitome mitus, pildome lentelę – apibendrinimas). </a:t>
            </a:r>
          </a:p>
          <a:p>
            <a:r>
              <a:rPr lang="lt-LT" dirty="0" smtClean="0"/>
              <a:t>Sofoklio „Antigonės” analizė.</a:t>
            </a:r>
          </a:p>
          <a:p>
            <a:r>
              <a:rPr lang="lt-LT" dirty="0" smtClean="0"/>
              <a:t>Teksto suvokimo testas (K.Bradūnas „Odisėjas buvo nekantrus“). Akcentuojame temos, problemos, pagrindinės  minties formulavimo įgūdžius. </a:t>
            </a:r>
            <a:r>
              <a:rPr lang="lt-LT" sz="1200" dirty="0" smtClean="0"/>
              <a:t>(Testas, </a:t>
            </a:r>
            <a:r>
              <a:rPr lang="lt-LT" sz="1200" dirty="0" err="1" smtClean="0"/>
              <a:t>pateiktys</a:t>
            </a:r>
            <a:r>
              <a:rPr lang="lt-LT" sz="1200" dirty="0" smtClean="0"/>
              <a:t>)</a:t>
            </a:r>
          </a:p>
          <a:p>
            <a:endParaRPr lang="lt-LT" dirty="0" smtClean="0"/>
          </a:p>
          <a:p>
            <a:r>
              <a:rPr lang="lt-LT" dirty="0" smtClean="0"/>
              <a:t>Aptariame mokomojo rašinį „Ar Tėvynė svarbi žmogui?“ </a:t>
            </a:r>
            <a:r>
              <a:rPr lang="lt-LT" sz="1200" dirty="0" smtClean="0"/>
              <a:t>(analizuojame rašinį)</a:t>
            </a:r>
            <a:endParaRPr lang="lt-LT"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4088"/>
            <a:ext cx="9036496" cy="1143000"/>
          </a:xfrm>
        </p:spPr>
        <p:txBody>
          <a:bodyPr>
            <a:normAutofit fontScale="90000"/>
          </a:bodyPr>
          <a:lstStyle/>
          <a:p>
            <a:pPr algn="ctr"/>
            <a:r>
              <a:rPr lang="lt-LT" dirty="0" smtClean="0"/>
              <a:t> Planuojame rašinį iš Antikos literatūros kurso</a:t>
            </a:r>
            <a:endParaRPr lang="lt-LT" dirty="0"/>
          </a:p>
        </p:txBody>
      </p:sp>
      <p:sp>
        <p:nvSpPr>
          <p:cNvPr id="3" name="Content Placeholder 2"/>
          <p:cNvSpPr>
            <a:spLocks noGrp="1"/>
          </p:cNvSpPr>
          <p:nvPr>
            <p:ph idx="1"/>
          </p:nvPr>
        </p:nvSpPr>
        <p:spPr/>
        <p:txBody>
          <a:bodyPr>
            <a:normAutofit lnSpcReduction="10000"/>
          </a:bodyPr>
          <a:lstStyle/>
          <a:p>
            <a:r>
              <a:rPr lang="lt-LT" dirty="0" smtClean="0"/>
              <a:t>Tema  </a:t>
            </a:r>
            <a:r>
              <a:rPr lang="lt-LT" b="1" i="1" dirty="0" smtClean="0"/>
              <a:t>Į kokius gyvenimo klausimus šiuolaikiniam žmogui atsako Antikos literatūra?</a:t>
            </a:r>
            <a:r>
              <a:rPr lang="lt-LT" i="1" dirty="0" smtClean="0"/>
              <a:t>   </a:t>
            </a:r>
          </a:p>
          <a:p>
            <a:endParaRPr lang="lt-LT" i="1" dirty="0" smtClean="0"/>
          </a:p>
          <a:p>
            <a:r>
              <a:rPr lang="lt-LT" i="1" dirty="0" smtClean="0"/>
              <a:t>Dėstymas </a:t>
            </a:r>
          </a:p>
          <a:p>
            <a:r>
              <a:rPr lang="lt-LT" i="1" dirty="0" smtClean="0"/>
              <a:t>1. Antikos literatūra atsako į klausimą, ar visi žmogaus išleisti įstatymai yra teisingi. </a:t>
            </a:r>
            <a:r>
              <a:rPr lang="lt-LT" dirty="0" smtClean="0"/>
              <a:t>(„Antigonė“)</a:t>
            </a:r>
          </a:p>
          <a:p>
            <a:r>
              <a:rPr lang="lt-LT" i="1" dirty="0" smtClean="0"/>
              <a:t>Dar Antikos literatūra padeda suvokti šiuolaikiniam žmogui, kas yra tikrasis grožis. </a:t>
            </a:r>
          </a:p>
          <a:p>
            <a:pPr>
              <a:buNone/>
            </a:pPr>
            <a:r>
              <a:rPr lang="lt-LT" dirty="0" smtClean="0"/>
              <a:t>(mitas apie Narcizą, </a:t>
            </a:r>
            <a:r>
              <a:rPr lang="lt-LT" dirty="0" err="1" smtClean="0"/>
              <a:t>kalokagatijos</a:t>
            </a:r>
            <a:r>
              <a:rPr lang="lt-LT" dirty="0" smtClean="0"/>
              <a:t> idealas, Odisėjas iš Homero epų)</a:t>
            </a:r>
            <a:endParaRPr lang="lt-L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Rašome rašinį, aptariame klaidas ir redaguojame (rašome 2 variantą) </a:t>
            </a:r>
            <a:endParaRPr lang="lt-LT" dirty="0"/>
          </a:p>
        </p:txBody>
      </p:sp>
      <p:sp>
        <p:nvSpPr>
          <p:cNvPr id="3" name="Content Placeholder 2"/>
          <p:cNvSpPr>
            <a:spLocks noGrp="1"/>
          </p:cNvSpPr>
          <p:nvPr>
            <p:ph idx="1"/>
          </p:nvPr>
        </p:nvSpPr>
        <p:spPr/>
        <p:txBody>
          <a:bodyPr/>
          <a:lstStyle/>
          <a:p>
            <a:pPr algn="ctr">
              <a:buNone/>
            </a:pPr>
            <a:r>
              <a:rPr lang="lt-LT" sz="3200" b="1" i="1" dirty="0" smtClean="0"/>
              <a:t>Į kokius gyvenimo klausimus šiuolaikiniam žmogui atsako Antikos literatūra?</a:t>
            </a:r>
          </a:p>
          <a:p>
            <a:pPr algn="ctr">
              <a:buNone/>
            </a:pPr>
            <a:endParaRPr lang="lt-LT" sz="3200" b="1" i="1" dirty="0" smtClean="0"/>
          </a:p>
          <a:p>
            <a:pPr>
              <a:buNone/>
            </a:pPr>
            <a:endParaRPr lang="lt-LT" b="1" i="1" dirty="0" smtClean="0"/>
          </a:p>
          <a:p>
            <a:pPr>
              <a:buNone/>
            </a:pPr>
            <a:r>
              <a:rPr lang="lt-LT" dirty="0" smtClean="0"/>
              <a:t>(analizuojame  Emilijos ir Gedimino rašinius)</a:t>
            </a:r>
            <a:endParaRPr lang="lt-L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 Samprotavimo  rašinys aptarus lietuvių liaudies dainas</a:t>
            </a:r>
            <a:endParaRPr lang="lt-LT" dirty="0"/>
          </a:p>
        </p:txBody>
      </p:sp>
      <p:sp>
        <p:nvSpPr>
          <p:cNvPr id="3" name="Content Placeholder 2"/>
          <p:cNvSpPr>
            <a:spLocks noGrp="1"/>
          </p:cNvSpPr>
          <p:nvPr>
            <p:ph idx="1"/>
          </p:nvPr>
        </p:nvSpPr>
        <p:spPr/>
        <p:txBody>
          <a:bodyPr/>
          <a:lstStyle/>
          <a:p>
            <a:pPr>
              <a:buNone/>
            </a:pPr>
            <a:r>
              <a:rPr lang="lt-LT" u="sng" dirty="0" smtClean="0"/>
              <a:t>Tautosakos kurso galimybės samprotauti.</a:t>
            </a:r>
          </a:p>
          <a:p>
            <a:r>
              <a:rPr lang="lt-LT" dirty="0" smtClean="0"/>
              <a:t>Ko šių laikų žmogų moko lietuvių liaudies pasakos? </a:t>
            </a:r>
          </a:p>
          <a:p>
            <a:pPr>
              <a:buNone/>
            </a:pPr>
            <a:r>
              <a:rPr lang="lt-LT" dirty="0" smtClean="0"/>
              <a:t>(epistolinis rašinys, rašinys)</a:t>
            </a:r>
          </a:p>
          <a:p>
            <a:r>
              <a:rPr lang="lt-LT" dirty="0" smtClean="0"/>
              <a:t>Ar liaudies kūryba padeda mokytis gimtosios kalbos?</a:t>
            </a:r>
          </a:p>
          <a:p>
            <a:pPr>
              <a:buNone/>
            </a:pPr>
            <a:r>
              <a:rPr lang="lt-LT" dirty="0" smtClean="0"/>
              <a:t>(pasakų formulės, dainų meninės priemonės, </a:t>
            </a:r>
            <a:r>
              <a:rPr lang="lt-LT" b="1" dirty="0" smtClean="0"/>
              <a:t>priežodžiai ir patarlės</a:t>
            </a:r>
            <a:r>
              <a:rPr lang="lt-LT" dirty="0" smtClean="0"/>
              <a:t>, </a:t>
            </a:r>
            <a:r>
              <a:rPr lang="lt-LT" b="1" dirty="0" smtClean="0"/>
              <a:t>keiksmai</a:t>
            </a:r>
            <a:r>
              <a:rPr lang="lt-LT" dirty="0" smtClean="0"/>
              <a:t>, frazeologizmai)</a:t>
            </a:r>
          </a:p>
          <a:p>
            <a:r>
              <a:rPr lang="lt-LT" dirty="0" smtClean="0"/>
              <a:t>Kodėl šių laikų jaunimas nemėgsta liaudies dainų?</a:t>
            </a:r>
          </a:p>
          <a:p>
            <a:endParaRPr lang="lt-LT" dirty="0" smtClean="0"/>
          </a:p>
          <a:p>
            <a:pPr>
              <a:buNone/>
            </a:pPr>
            <a:r>
              <a:rPr lang="lt-LT" sz="2000" dirty="0" smtClean="0"/>
              <a:t>Analizuojame dainų lyginimo lentelę.</a:t>
            </a:r>
            <a:endParaRPr lang="lt-LT"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Praktinis darbas: užduoties analizė.</a:t>
            </a:r>
            <a:endParaRPr lang="lt-LT" dirty="0"/>
          </a:p>
        </p:txBody>
      </p:sp>
      <p:graphicFrame>
        <p:nvGraphicFramePr>
          <p:cNvPr id="4" name="Content Placeholder 3"/>
          <p:cNvGraphicFramePr>
            <a:graphicFrameLocks noGrp="1"/>
          </p:cNvGraphicFramePr>
          <p:nvPr>
            <p:ph idx="1"/>
          </p:nvPr>
        </p:nvGraphicFramePr>
        <p:xfrm>
          <a:off x="683569" y="1886554"/>
          <a:ext cx="7632848" cy="4782806"/>
        </p:xfrm>
        <a:graphic>
          <a:graphicData uri="http://schemas.openxmlformats.org/drawingml/2006/table">
            <a:tbl>
              <a:tblPr/>
              <a:tblGrid>
                <a:gridCol w="1511233"/>
                <a:gridCol w="2304417"/>
                <a:gridCol w="1758328"/>
                <a:gridCol w="2058870"/>
              </a:tblGrid>
              <a:tr h="298925">
                <a:tc>
                  <a:txBody>
                    <a:bodyPr/>
                    <a:lstStyle/>
                    <a:p>
                      <a:pPr>
                        <a:lnSpc>
                          <a:spcPct val="115000"/>
                        </a:lnSpc>
                        <a:spcAft>
                          <a:spcPts val="0"/>
                        </a:spcAft>
                      </a:pPr>
                      <a:r>
                        <a:rPr lang="lt-LT" sz="800" b="1">
                          <a:latin typeface="Times New Roman"/>
                          <a:ea typeface="Calibri"/>
                          <a:cs typeface="Times New Roman"/>
                        </a:rPr>
                        <a:t>Lyginimo aspektai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b="1">
                          <a:latin typeface="Times New Roman"/>
                          <a:ea typeface="Calibri"/>
                          <a:cs typeface="Times New Roman"/>
                        </a:rPr>
                        <a:t>Lietuvių liaudies daina </a:t>
                      </a:r>
                      <a:endParaRPr lang="lt-LT" sz="800">
                        <a:latin typeface="Calibri"/>
                        <a:ea typeface="Calibri"/>
                        <a:cs typeface="Times New Roman"/>
                      </a:endParaRPr>
                    </a:p>
                    <a:p>
                      <a:pPr>
                        <a:lnSpc>
                          <a:spcPct val="115000"/>
                        </a:lnSpc>
                        <a:spcAft>
                          <a:spcPts val="0"/>
                        </a:spcAft>
                      </a:pPr>
                      <a:r>
                        <a:rPr lang="lt-LT" sz="800" b="1">
                          <a:latin typeface="Times New Roman"/>
                          <a:ea typeface="Calibri"/>
                          <a:cs typeface="Times New Roman"/>
                        </a:rPr>
                        <a:t>„Oi, žydėk žydėk“</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b="1">
                          <a:latin typeface="Times New Roman"/>
                          <a:ea typeface="Calibri"/>
                          <a:cs typeface="Times New Roman"/>
                        </a:rPr>
                        <a:t>Yvos  daina „Berniukams“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b="1">
                          <a:latin typeface="Times New Roman"/>
                          <a:ea typeface="Calibri"/>
                          <a:cs typeface="Times New Roman"/>
                        </a:rPr>
                        <a:t>A.Mamontovo daina  </a:t>
                      </a:r>
                      <a:endParaRPr lang="lt-LT" sz="800">
                        <a:latin typeface="Calibri"/>
                        <a:ea typeface="Calibri"/>
                        <a:cs typeface="Times New Roman"/>
                      </a:endParaRPr>
                    </a:p>
                    <a:p>
                      <a:pPr>
                        <a:lnSpc>
                          <a:spcPct val="115000"/>
                        </a:lnSpc>
                        <a:spcAft>
                          <a:spcPts val="0"/>
                        </a:spcAft>
                      </a:pPr>
                      <a:r>
                        <a:rPr lang="lt-LT" sz="800" b="1">
                          <a:latin typeface="Times New Roman"/>
                          <a:ea typeface="Calibri"/>
                          <a:cs typeface="Times New Roman"/>
                        </a:rPr>
                        <a:t>„O, meile</a:t>
                      </a:r>
                      <a:r>
                        <a:rPr lang="en-US" sz="800" b="1">
                          <a:latin typeface="Times New Roman"/>
                          <a:ea typeface="Calibri"/>
                          <a:cs typeface="Times New Roman"/>
                        </a:rPr>
                        <a:t>!“</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88">
                <a:tc>
                  <a:txBody>
                    <a:bodyPr/>
                    <a:lstStyle/>
                    <a:p>
                      <a:pPr>
                        <a:lnSpc>
                          <a:spcPct val="115000"/>
                        </a:lnSpc>
                        <a:spcAft>
                          <a:spcPts val="0"/>
                        </a:spcAft>
                      </a:pPr>
                      <a:r>
                        <a:rPr lang="lt-LT" sz="800" b="1">
                          <a:latin typeface="Times New Roman"/>
                          <a:ea typeface="Calibri"/>
                          <a:cs typeface="Times New Roman"/>
                        </a:rPr>
                        <a:t>Tema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Apie našlaitės norą kurti šeimą ir skausmą, gyvenant be tėvelių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Apie meilę daugybei vyrų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Apie meilę merginai/ moteriai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88">
                <a:tc>
                  <a:txBody>
                    <a:bodyPr/>
                    <a:lstStyle/>
                    <a:p>
                      <a:pPr>
                        <a:lnSpc>
                          <a:spcPct val="115000"/>
                        </a:lnSpc>
                        <a:spcAft>
                          <a:spcPts val="0"/>
                        </a:spcAft>
                      </a:pPr>
                      <a:r>
                        <a:rPr lang="lt-LT" sz="800" b="1">
                          <a:latin typeface="Times New Roman"/>
                          <a:ea typeface="Calibri"/>
                          <a:cs typeface="Times New Roman"/>
                        </a:rPr>
                        <a:t>Problema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Kaip būti laimingai be tėvelių, be jų paramos?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Problemos nėra : „</a:t>
                      </a:r>
                      <a:r>
                        <a:rPr lang="lt-LT" sz="800">
                          <a:solidFill>
                            <a:srgbClr val="333333"/>
                          </a:solidFill>
                          <a:latin typeface="Times New Roman"/>
                          <a:ea typeface="Times New Roman"/>
                          <a:cs typeface="Times New Roman"/>
                        </a:rPr>
                        <a:t>Ir vos tik panorėsiu, tuoj pat kurį turėsiu.“</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Kaip gyventi be meilės?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239">
                <a:tc>
                  <a:txBody>
                    <a:bodyPr/>
                    <a:lstStyle/>
                    <a:p>
                      <a:pPr>
                        <a:lnSpc>
                          <a:spcPct val="115000"/>
                        </a:lnSpc>
                        <a:spcAft>
                          <a:spcPts val="0"/>
                        </a:spcAft>
                      </a:pPr>
                      <a:r>
                        <a:rPr lang="lt-LT" sz="800" b="1">
                          <a:latin typeface="Times New Roman"/>
                          <a:ea typeface="Calibri"/>
                          <a:cs typeface="Times New Roman"/>
                        </a:rPr>
                        <a:t>Pagrindinė mintis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Kai nėra pačių artimiausių žmonių, belieka glaustis prie gamtos (tikimasi saulelės, mėnulio pagalbos – „</a:t>
                      </a:r>
                      <a:r>
                        <a:rPr lang="lt-LT" sz="800" i="1">
                          <a:latin typeface="Times New Roman"/>
                          <a:ea typeface="Calibri"/>
                          <a:cs typeface="Times New Roman"/>
                        </a:rPr>
                        <a:t>sukraus kraitelį</a:t>
                      </a:r>
                      <a:r>
                        <a:rPr lang="lt-LT" sz="800">
                          <a:latin typeface="Times New Roman"/>
                          <a:ea typeface="Calibri"/>
                          <a:cs typeface="Times New Roman"/>
                        </a:rPr>
                        <a:t>“)</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Merginos gyvenimo tikslas – negalvoti, kvailioti, vilioti.</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Visais gyvenimo etapais (vaikystėje, paauglystėje, suaugusiam žmogui, senatvėje) meilė yra būtina, kad gyvenimas taptų prasmingas, šviesus, džiaugsmingas.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851">
                <a:tc>
                  <a:txBody>
                    <a:bodyPr/>
                    <a:lstStyle/>
                    <a:p>
                      <a:pPr>
                        <a:lnSpc>
                          <a:spcPct val="115000"/>
                        </a:lnSpc>
                        <a:spcAft>
                          <a:spcPts val="0"/>
                        </a:spcAft>
                      </a:pPr>
                      <a:r>
                        <a:rPr lang="lt-LT" sz="800" b="1" dirty="0">
                          <a:latin typeface="Times New Roman"/>
                          <a:ea typeface="Calibri"/>
                          <a:cs typeface="Times New Roman"/>
                        </a:rPr>
                        <a:t>Vertybės  </a:t>
                      </a:r>
                      <a:endParaRPr lang="lt-LT" sz="800" dirty="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u="sng">
                          <a:latin typeface="Times New Roman"/>
                          <a:ea typeface="Calibri"/>
                          <a:cs typeface="Times New Roman"/>
                        </a:rPr>
                        <a:t>Meilė šeimai, artimiesiems, </a:t>
                      </a:r>
                      <a:endParaRPr lang="lt-LT" sz="800">
                        <a:latin typeface="Calibri"/>
                        <a:ea typeface="Calibri"/>
                        <a:cs typeface="Times New Roman"/>
                      </a:endParaRPr>
                    </a:p>
                    <a:p>
                      <a:pPr>
                        <a:lnSpc>
                          <a:spcPct val="115000"/>
                        </a:lnSpc>
                        <a:spcAft>
                          <a:spcPts val="0"/>
                        </a:spcAft>
                      </a:pPr>
                      <a:r>
                        <a:rPr lang="lt-LT" sz="800" u="sng">
                          <a:latin typeface="Times New Roman"/>
                          <a:ea typeface="Calibri"/>
                          <a:cs typeface="Times New Roman"/>
                        </a:rPr>
                        <a:t>ryšys su gamta</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Nėra tikros meilės, ištikimybės, doros, prasmingo gyvenimo tikslo – </a:t>
                      </a:r>
                      <a:r>
                        <a:rPr lang="lt-LT" sz="800" u="sng">
                          <a:latin typeface="Times New Roman"/>
                          <a:ea typeface="Calibri"/>
                          <a:cs typeface="Times New Roman"/>
                        </a:rPr>
                        <a:t>nėra vertybių</a:t>
                      </a:r>
                      <a:r>
                        <a:rPr lang="lt-LT" sz="800">
                          <a:latin typeface="Times New Roman"/>
                          <a:ea typeface="Calibri"/>
                          <a:cs typeface="Times New Roman"/>
                        </a:rPr>
                        <a:t>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u="sng">
                          <a:latin typeface="Times New Roman"/>
                          <a:ea typeface="Calibri"/>
                          <a:cs typeface="Times New Roman"/>
                        </a:rPr>
                        <a:t>Tikra meilė</a:t>
                      </a:r>
                      <a:r>
                        <a:rPr lang="lt-LT" sz="800">
                          <a:latin typeface="Times New Roman"/>
                          <a:ea typeface="Calibri"/>
                          <a:cs typeface="Times New Roman"/>
                        </a:rPr>
                        <a:t>, kuri  </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išgelbėja nuo gyvenimo beprasmybės, pasaulio tuštybės, net nuo mirties.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090">
                <a:tc>
                  <a:txBody>
                    <a:bodyPr/>
                    <a:lstStyle/>
                    <a:p>
                      <a:pPr>
                        <a:lnSpc>
                          <a:spcPct val="115000"/>
                        </a:lnSpc>
                        <a:spcAft>
                          <a:spcPts val="0"/>
                        </a:spcAft>
                      </a:pPr>
                      <a:endParaRPr lang="lt-LT" sz="800">
                        <a:latin typeface="Times New Roman"/>
                        <a:ea typeface="Calibri"/>
                        <a:cs typeface="Times New Roman"/>
                      </a:endParaRPr>
                    </a:p>
                    <a:p>
                      <a:pPr>
                        <a:lnSpc>
                          <a:spcPct val="115000"/>
                        </a:lnSpc>
                        <a:spcAft>
                          <a:spcPts val="0"/>
                        </a:spcAft>
                      </a:pPr>
                      <a:r>
                        <a:rPr lang="lt-LT" sz="800" b="1">
                          <a:latin typeface="Times New Roman"/>
                          <a:ea typeface="Calibri"/>
                          <a:cs typeface="Times New Roman"/>
                        </a:rPr>
                        <a:t>Meniškumas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paralelizmas (gama ir žmogus)</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pakartojimai</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deminutyvai (visi daiktavardžiai: </a:t>
                      </a:r>
                      <a:r>
                        <a:rPr lang="lt-LT" sz="800" i="1">
                          <a:latin typeface="Times New Roman"/>
                          <a:ea typeface="Calibri"/>
                          <a:cs typeface="Times New Roman"/>
                        </a:rPr>
                        <a:t>obelėle, mergužėle, lapeliai, tėveliai ir kt.)</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epitetai (</a:t>
                      </a:r>
                      <a:r>
                        <a:rPr lang="lt-LT" sz="800" i="1">
                          <a:latin typeface="Times New Roman"/>
                          <a:ea typeface="Calibri"/>
                          <a:cs typeface="Times New Roman"/>
                        </a:rPr>
                        <a:t>žaliuosius lapelius, raudonus žiedelius, jauna mergužėle)</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(meniškas lyriškas tekstas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solidFill>
                            <a:srgbClr val="333333"/>
                          </a:solidFill>
                          <a:latin typeface="Times New Roman"/>
                          <a:ea typeface="Times New Roman"/>
                          <a:cs typeface="Times New Roman"/>
                        </a:rPr>
                        <a:t>Vienas deminutyvas pavartotas dėl skiemenų skaičiaus, kitas „saldina“ tekstą: </a:t>
                      </a:r>
                      <a:endParaRPr lang="lt-LT" sz="800">
                        <a:latin typeface="Calibri"/>
                        <a:ea typeface="Calibri"/>
                        <a:cs typeface="Times New Roman"/>
                      </a:endParaRPr>
                    </a:p>
                    <a:p>
                      <a:pPr>
                        <a:lnSpc>
                          <a:spcPct val="115000"/>
                        </a:lnSpc>
                        <a:spcAft>
                          <a:spcPts val="0"/>
                        </a:spcAft>
                      </a:pPr>
                      <a:r>
                        <a:rPr lang="lt-LT" sz="800">
                          <a:solidFill>
                            <a:srgbClr val="333333"/>
                          </a:solidFill>
                          <a:latin typeface="Times New Roman"/>
                          <a:ea typeface="Times New Roman"/>
                          <a:cs typeface="Times New Roman"/>
                        </a:rPr>
                        <a:t>„</a:t>
                      </a:r>
                      <a:r>
                        <a:rPr lang="lt-LT" sz="800" i="1">
                          <a:solidFill>
                            <a:srgbClr val="333333"/>
                          </a:solidFill>
                          <a:latin typeface="Times New Roman"/>
                          <a:ea typeface="Times New Roman"/>
                          <a:cs typeface="Times New Roman"/>
                        </a:rPr>
                        <a:t>Ir jeigu šioj </a:t>
                      </a:r>
                      <a:r>
                        <a:rPr lang="lt-LT" sz="800" i="1" u="wavy">
                          <a:solidFill>
                            <a:srgbClr val="333333"/>
                          </a:solidFill>
                          <a:latin typeface="Times New Roman"/>
                          <a:ea typeface="Times New Roman"/>
                          <a:cs typeface="Times New Roman"/>
                        </a:rPr>
                        <a:t>dainelėj</a:t>
                      </a:r>
                      <a:r>
                        <a:rPr lang="lt-LT" sz="800" i="1">
                          <a:solidFill>
                            <a:srgbClr val="333333"/>
                          </a:solidFill>
                          <a:latin typeface="Times New Roman"/>
                          <a:ea typeface="Times New Roman"/>
                          <a:cs typeface="Times New Roman"/>
                        </a:rPr>
                        <a:t> nebuvo vardo tavo,</a:t>
                      </a:r>
                      <a:br>
                        <a:rPr lang="lt-LT" sz="800" i="1">
                          <a:solidFill>
                            <a:srgbClr val="333333"/>
                          </a:solidFill>
                          <a:latin typeface="Times New Roman"/>
                          <a:ea typeface="Times New Roman"/>
                          <a:cs typeface="Times New Roman"/>
                        </a:rPr>
                      </a:br>
                      <a:r>
                        <a:rPr lang="lt-LT" sz="800" i="1" u="wavy">
                          <a:solidFill>
                            <a:srgbClr val="333333"/>
                          </a:solidFill>
                          <a:latin typeface="Times New Roman"/>
                          <a:ea typeface="Times New Roman"/>
                          <a:cs typeface="Times New Roman"/>
                        </a:rPr>
                        <a:t>Mažul</a:t>
                      </a:r>
                      <a:r>
                        <a:rPr lang="lt-LT" sz="800" i="1">
                          <a:solidFill>
                            <a:srgbClr val="333333"/>
                          </a:solidFill>
                          <a:latin typeface="Times New Roman"/>
                          <a:ea typeface="Times New Roman"/>
                          <a:cs typeface="Times New Roman"/>
                        </a:rPr>
                        <a:t>i nesupyki, nu nesusirimavo.“</a:t>
                      </a:r>
                      <a:br>
                        <a:rPr lang="lt-LT" sz="800" i="1">
                          <a:solidFill>
                            <a:srgbClr val="333333"/>
                          </a:solidFill>
                          <a:latin typeface="Times New Roman"/>
                          <a:ea typeface="Times New Roman"/>
                          <a:cs typeface="Times New Roman"/>
                        </a:rPr>
                      </a:b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(primityvus tekstas („nu“, „trali vali“)</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Perifrazė (</a:t>
                      </a:r>
                      <a:r>
                        <a:rPr lang="lt-LT" sz="800" i="1">
                          <a:latin typeface="Times New Roman"/>
                          <a:ea typeface="Calibri"/>
                          <a:cs typeface="Times New Roman"/>
                        </a:rPr>
                        <a:t>jinai, nelaboji</a:t>
                      </a:r>
                      <a:r>
                        <a:rPr lang="lt-LT" sz="800">
                          <a:latin typeface="Times New Roman"/>
                          <a:ea typeface="Calibri"/>
                          <a:cs typeface="Times New Roman"/>
                        </a:rPr>
                        <a:t>)</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antonimai: </a:t>
                      </a:r>
                      <a:r>
                        <a:rPr lang="lt-LT" sz="800" i="1">
                          <a:latin typeface="Times New Roman"/>
                          <a:ea typeface="Calibri"/>
                          <a:cs typeface="Times New Roman"/>
                        </a:rPr>
                        <a:t>nei juoktis, nei verkti</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metaforos: </a:t>
                      </a:r>
                      <a:r>
                        <a:rPr lang="lt-LT" sz="800" i="1">
                          <a:latin typeface="Times New Roman"/>
                          <a:ea typeface="Calibri"/>
                          <a:cs typeface="Times New Roman"/>
                        </a:rPr>
                        <a:t>gyvenimo skonis, galvą vėjas glostė, užmiegantis uostas, mirtis peiliais bado</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epitetai; </a:t>
                      </a:r>
                      <a:r>
                        <a:rPr lang="lt-LT" sz="800" i="1">
                          <a:latin typeface="Times New Roman"/>
                          <a:ea typeface="Calibri"/>
                          <a:cs typeface="Times New Roman"/>
                        </a:rPr>
                        <a:t>seną pražilusią galvą, vienišą širdį,</a:t>
                      </a:r>
                      <a:endParaRPr lang="lt-LT" sz="800">
                        <a:latin typeface="Calibri"/>
                        <a:ea typeface="Calibri"/>
                        <a:cs typeface="Times New Roman"/>
                      </a:endParaRPr>
                    </a:p>
                    <a:p>
                      <a:pPr>
                        <a:lnSpc>
                          <a:spcPct val="115000"/>
                        </a:lnSpc>
                        <a:spcAft>
                          <a:spcPts val="0"/>
                        </a:spcAft>
                      </a:pPr>
                      <a:r>
                        <a:rPr lang="lt-LT" sz="800">
                          <a:latin typeface="Times New Roman"/>
                          <a:ea typeface="Calibri"/>
                          <a:cs typeface="Times New Roman"/>
                        </a:rPr>
                        <a:t>(meniškas tekstas)</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25">
                <a:tc>
                  <a:txBody>
                    <a:bodyPr/>
                    <a:lstStyle/>
                    <a:p>
                      <a:pPr>
                        <a:lnSpc>
                          <a:spcPct val="115000"/>
                        </a:lnSpc>
                        <a:spcAft>
                          <a:spcPts val="0"/>
                        </a:spcAft>
                      </a:pPr>
                      <a:endParaRPr lang="lt-LT" sz="800">
                        <a:latin typeface="Times New Roman"/>
                        <a:ea typeface="Calibri"/>
                        <a:cs typeface="Times New Roman"/>
                      </a:endParaRPr>
                    </a:p>
                    <a:p>
                      <a:pPr>
                        <a:lnSpc>
                          <a:spcPct val="115000"/>
                        </a:lnSpc>
                        <a:spcAft>
                          <a:spcPts val="0"/>
                        </a:spcAft>
                      </a:pPr>
                      <a:r>
                        <a:rPr lang="lt-LT" sz="800" b="1">
                          <a:latin typeface="Times New Roman"/>
                          <a:ea typeface="Calibri"/>
                          <a:cs typeface="Times New Roman"/>
                        </a:rPr>
                        <a:t>Melodija </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Lėta, graudi, lyriška senovinė </a:t>
                      </a:r>
                      <a:r>
                        <a:rPr lang="lt-LT" sz="800">
                          <a:latin typeface="Times New Roman"/>
                          <a:ea typeface="Calibri"/>
                          <a:cs typeface="Times New Roman"/>
                          <a:sym typeface="Wingdings"/>
                        </a:rPr>
                        <a:t></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a:latin typeface="Times New Roman"/>
                          <a:ea typeface="Calibri"/>
                          <a:cs typeface="Times New Roman"/>
                        </a:rPr>
                        <a:t>Tranki, linksma, žaisminga</a:t>
                      </a:r>
                      <a:endParaRPr lang="lt-LT" sz="80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lt-LT" sz="800" dirty="0">
                          <a:latin typeface="Times New Roman"/>
                          <a:ea typeface="Calibri"/>
                          <a:cs typeface="Times New Roman"/>
                        </a:rPr>
                        <a:t>Gera </a:t>
                      </a:r>
                      <a:r>
                        <a:rPr lang="lt-LT" sz="800" dirty="0">
                          <a:latin typeface="Times New Roman"/>
                          <a:ea typeface="Calibri"/>
                          <a:cs typeface="Times New Roman"/>
                          <a:sym typeface="Wingdings"/>
                        </a:rPr>
                        <a:t></a:t>
                      </a:r>
                      <a:endParaRPr lang="lt-LT" sz="800" dirty="0">
                        <a:latin typeface="Calibri"/>
                        <a:ea typeface="Calibri"/>
                        <a:cs typeface="Times New Roman"/>
                      </a:endParaRPr>
                    </a:p>
                    <a:p>
                      <a:pPr>
                        <a:lnSpc>
                          <a:spcPct val="115000"/>
                        </a:lnSpc>
                        <a:spcAft>
                          <a:spcPts val="0"/>
                        </a:spcAft>
                      </a:pPr>
                      <a:r>
                        <a:rPr lang="lt-LT" sz="800" dirty="0">
                          <a:latin typeface="Times New Roman"/>
                          <a:ea typeface="Calibri"/>
                          <a:cs typeface="Times New Roman"/>
                        </a:rPr>
                        <a:t>Jaunatviška, ritminga.</a:t>
                      </a:r>
                      <a:endParaRPr lang="lt-LT" sz="800" dirty="0">
                        <a:latin typeface="Calibri"/>
                        <a:ea typeface="Calibri"/>
                        <a:cs typeface="Times New Roman"/>
                      </a:endParaRPr>
                    </a:p>
                  </a:txBody>
                  <a:tcPr marL="48796" marR="48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1296144"/>
          </a:xfrm>
        </p:spPr>
        <p:txBody>
          <a:bodyPr>
            <a:normAutofit fontScale="90000"/>
          </a:bodyPr>
          <a:lstStyle/>
          <a:p>
            <a:r>
              <a:rPr lang="lt-LT" dirty="0" smtClean="0"/>
              <a:t>Rašinys pagal įvestį – samprotavimo rašinys  </a:t>
            </a:r>
            <a:r>
              <a:rPr lang="lt-LT" dirty="0" smtClean="0">
                <a:sym typeface="Wingdings" pitchFamily="2" charset="2"/>
              </a:rPr>
              <a:t></a:t>
            </a:r>
            <a:endParaRPr lang="lt-LT" dirty="0"/>
          </a:p>
        </p:txBody>
      </p:sp>
      <p:sp>
        <p:nvSpPr>
          <p:cNvPr id="3" name="Content Placeholder 2"/>
          <p:cNvSpPr>
            <a:spLocks noGrp="1"/>
          </p:cNvSpPr>
          <p:nvPr>
            <p:ph idx="1"/>
          </p:nvPr>
        </p:nvSpPr>
        <p:spPr/>
        <p:txBody>
          <a:bodyPr/>
          <a:lstStyle/>
          <a:p>
            <a:pPr marL="514350" indent="-514350">
              <a:buFont typeface="+mj-lt"/>
              <a:buAutoNum type="arabicPeriod"/>
            </a:pPr>
            <a:r>
              <a:rPr lang="lt-LT" dirty="0" smtClean="0"/>
              <a:t>PUPP užduotis reikalauja sugalvoti temą. </a:t>
            </a:r>
            <a:r>
              <a:rPr lang="lt-LT" dirty="0" smtClean="0">
                <a:solidFill>
                  <a:srgbClr val="FF0000"/>
                </a:solidFill>
              </a:rPr>
              <a:t>Mokiniai temą formuluoja klausimu.</a:t>
            </a:r>
          </a:p>
          <a:p>
            <a:pPr marL="514350" indent="-514350">
              <a:buFont typeface="+mj-lt"/>
              <a:buAutoNum type="arabicPeriod"/>
            </a:pPr>
            <a:r>
              <a:rPr lang="lt-LT" dirty="0" smtClean="0"/>
              <a:t> Į tą sugalvotą klausimą atsako patys dviem skirtingais teiginiais (Vienu atveju būna taip.... Kitu – kitaip </a:t>
            </a:r>
            <a:r>
              <a:rPr lang="lt-LT" dirty="0" smtClean="0">
                <a:sym typeface="Wingdings" pitchFamily="2" charset="2"/>
              </a:rPr>
              <a:t>)</a:t>
            </a:r>
          </a:p>
          <a:p>
            <a:pPr marL="514350" indent="-514350">
              <a:buFont typeface="+mj-lt"/>
              <a:buAutoNum type="arabicPeriod"/>
            </a:pPr>
            <a:r>
              <a:rPr lang="lt-LT" dirty="0" smtClean="0">
                <a:sym typeface="Wingdings" pitchFamily="2" charset="2"/>
              </a:rPr>
              <a:t>Rašydami būtinai remiasi  grožine literatūra.</a:t>
            </a:r>
          </a:p>
          <a:p>
            <a:pPr marL="514350" indent="-514350">
              <a:buFont typeface="+mj-lt"/>
              <a:buAutoNum type="arabicPeriod"/>
            </a:pPr>
            <a:endParaRPr lang="lt-LT" dirty="0" smtClean="0">
              <a:sym typeface="Wingdings" pitchFamily="2" charset="2"/>
            </a:endParaRPr>
          </a:p>
          <a:p>
            <a:pPr marL="514350" indent="-514350">
              <a:buNone/>
            </a:pPr>
            <a:r>
              <a:rPr lang="lt-LT" sz="2000" dirty="0" smtClean="0">
                <a:sym typeface="Wingdings" pitchFamily="2" charset="2"/>
              </a:rPr>
              <a:t>Analizuojame įvestį apie grožį, aptariame mokinių sudarytus planus (</a:t>
            </a:r>
            <a:r>
              <a:rPr lang="lt-LT" sz="2000" dirty="0" err="1" smtClean="0">
                <a:sym typeface="Wingdings" pitchFamily="2" charset="2"/>
              </a:rPr>
              <a:t>ppt</a:t>
            </a:r>
            <a:r>
              <a:rPr lang="lt-LT" sz="2000" dirty="0" smtClean="0">
                <a:sym typeface="Wingdings" pitchFamily="2" charset="2"/>
              </a:rPr>
              <a:t>), Miglės pastraipą. </a:t>
            </a:r>
            <a:endParaRPr lang="lt-LT" sz="2000" dirty="0" smtClean="0"/>
          </a:p>
          <a:p>
            <a:pPr marL="514350" indent="-514350">
              <a:buNone/>
            </a:pPr>
            <a:endParaRPr lang="lt-LT" dirty="0" smtClean="0">
              <a:solidFill>
                <a:srgbClr val="FF0000"/>
              </a:solidFill>
            </a:endParaRPr>
          </a:p>
          <a:p>
            <a:pPr marL="514350" indent="-514350">
              <a:buNone/>
            </a:pPr>
            <a:endParaRPr lang="lt-LT" dirty="0" smtClean="0">
              <a:solidFill>
                <a:srgbClr val="FF0000"/>
              </a:solidFill>
            </a:endParaRPr>
          </a:p>
          <a:p>
            <a:endParaRPr lang="lt-L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lt-LT" dirty="0" smtClean="0"/>
              <a:t>Literatūrinio rašinio pradmenys (1)</a:t>
            </a:r>
            <a:br>
              <a:rPr lang="lt-LT" dirty="0" smtClean="0"/>
            </a:br>
            <a:r>
              <a:rPr lang="lt-LT" dirty="0" smtClean="0"/>
              <a:t>(I.Šeinius „Kuprelis”)</a:t>
            </a:r>
            <a:endParaRPr lang="lt-LT" dirty="0"/>
          </a:p>
        </p:txBody>
      </p:sp>
      <p:sp>
        <p:nvSpPr>
          <p:cNvPr id="3" name="Content Placeholder 2"/>
          <p:cNvSpPr>
            <a:spLocks noGrp="1"/>
          </p:cNvSpPr>
          <p:nvPr>
            <p:ph idx="1"/>
          </p:nvPr>
        </p:nvSpPr>
        <p:spPr>
          <a:xfrm>
            <a:off x="179512" y="1935480"/>
            <a:ext cx="8784976" cy="4389120"/>
          </a:xfrm>
        </p:spPr>
        <p:txBody>
          <a:bodyPr>
            <a:normAutofit fontScale="85000" lnSpcReduction="10000"/>
          </a:bodyPr>
          <a:lstStyle/>
          <a:p>
            <a:pPr>
              <a:buNone/>
            </a:pPr>
            <a:r>
              <a:rPr lang="lt-LT" sz="3900" b="1" dirty="0" smtClean="0"/>
              <a:t>1.Užduotis savarankiškam darbui.</a:t>
            </a:r>
            <a:endParaRPr lang="lt-LT" sz="3900" dirty="0" smtClean="0"/>
          </a:p>
          <a:p>
            <a:pPr>
              <a:buNone/>
            </a:pPr>
            <a:r>
              <a:rPr lang="lt-LT" sz="3900" dirty="0" smtClean="0"/>
              <a:t>Surinkite medžiagą literatūrinėms pastraipoms. </a:t>
            </a:r>
          </a:p>
          <a:p>
            <a:pPr>
              <a:buNone/>
            </a:pPr>
            <a:endParaRPr lang="lt-LT" dirty="0" smtClean="0"/>
          </a:p>
          <a:p>
            <a:pPr>
              <a:buNone/>
            </a:pPr>
            <a:r>
              <a:rPr lang="lt-LT" dirty="0" smtClean="0"/>
              <a:t>Pastraipų teiginiai:</a:t>
            </a:r>
          </a:p>
          <a:p>
            <a:pPr lvl="0">
              <a:buNone/>
            </a:pPr>
            <a:r>
              <a:rPr lang="lt-LT" b="1" i="1" dirty="0" smtClean="0"/>
              <a:t>Pagrindinis kūrinio veikėjas Kuprelis yra gamtos žmogus.</a:t>
            </a:r>
            <a:endParaRPr lang="lt-LT" dirty="0" smtClean="0"/>
          </a:p>
          <a:p>
            <a:pPr>
              <a:buNone/>
            </a:pPr>
            <a:r>
              <a:rPr lang="lt-LT" dirty="0" smtClean="0"/>
              <a:t>(VI </a:t>
            </a:r>
            <a:r>
              <a:rPr lang="lt-LT" dirty="0" err="1" smtClean="0"/>
              <a:t>pb</a:t>
            </a:r>
            <a:r>
              <a:rPr lang="lt-LT" dirty="0" smtClean="0"/>
              <a:t>., IX, apie pranašiškus gamtos ženklus XXV, XXXVI, XXXVIII apie Dievą gamtoje)</a:t>
            </a:r>
          </a:p>
          <a:p>
            <a:pPr>
              <a:buNone/>
            </a:pPr>
            <a:r>
              <a:rPr lang="lt-LT" dirty="0" smtClean="0"/>
              <a:t> </a:t>
            </a:r>
          </a:p>
          <a:p>
            <a:pPr lvl="0">
              <a:buNone/>
            </a:pPr>
            <a:r>
              <a:rPr lang="lt-LT" b="1" i="1" dirty="0" smtClean="0"/>
              <a:t>Pagrindinis kūrinio veikėjas Kuprelis yra išmintingas žmogus, filosofas</a:t>
            </a:r>
            <a:r>
              <a:rPr lang="lt-LT" dirty="0" smtClean="0"/>
              <a:t>. (Apie knygas IX, apie sapnų reikšmes XV, apie Dievą XXI, apie žmogų XXIX </a:t>
            </a:r>
            <a:r>
              <a:rPr lang="lt-LT" dirty="0" err="1" smtClean="0"/>
              <a:t>pb</a:t>
            </a:r>
            <a:r>
              <a:rPr lang="lt-LT" dirty="0" smtClean="0"/>
              <a:t>., XXXVIII)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04832"/>
          </a:xfrm>
        </p:spPr>
        <p:txBody>
          <a:bodyPr>
            <a:normAutofit fontScale="90000"/>
          </a:bodyPr>
          <a:lstStyle/>
          <a:p>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u="sng" dirty="0" smtClean="0"/>
              <a:t/>
            </a:r>
            <a:br>
              <a:rPr lang="lt-LT" u="sng" dirty="0" smtClean="0"/>
            </a:br>
            <a:r>
              <a:rPr lang="lt-LT" dirty="0" smtClean="0"/>
              <a:t>Rašydami pastraipą vartokite tokius posakius:</a:t>
            </a:r>
            <a:br>
              <a:rPr lang="lt-LT" dirty="0" smtClean="0"/>
            </a:br>
            <a:endParaRPr lang="lt-LT" dirty="0"/>
          </a:p>
        </p:txBody>
      </p:sp>
      <p:sp>
        <p:nvSpPr>
          <p:cNvPr id="3" name="Content Placeholder 2"/>
          <p:cNvSpPr>
            <a:spLocks noGrp="1"/>
          </p:cNvSpPr>
          <p:nvPr>
            <p:ph idx="1"/>
          </p:nvPr>
        </p:nvSpPr>
        <p:spPr>
          <a:xfrm>
            <a:off x="457200" y="1988840"/>
            <a:ext cx="8229600" cy="4335760"/>
          </a:xfrm>
        </p:spPr>
        <p:txBody>
          <a:bodyPr>
            <a:normAutofit/>
          </a:bodyPr>
          <a:lstStyle/>
          <a:p>
            <a:pPr>
              <a:buNone/>
            </a:pPr>
            <a:endParaRPr lang="lt-LT" dirty="0" smtClean="0"/>
          </a:p>
          <a:p>
            <a:r>
              <a:rPr lang="lt-LT" i="1" dirty="0" smtClean="0"/>
              <a:t>Atskleidžiamas veikėjo supratimas apie ...</a:t>
            </a:r>
            <a:endParaRPr lang="lt-LT" dirty="0" smtClean="0"/>
          </a:p>
          <a:p>
            <a:r>
              <a:rPr lang="lt-LT" i="1" dirty="0" smtClean="0"/>
              <a:t>Pasak Kuprelio, ...</a:t>
            </a:r>
            <a:endParaRPr lang="lt-LT" dirty="0" smtClean="0"/>
          </a:p>
          <a:p>
            <a:r>
              <a:rPr lang="lt-LT" i="1" dirty="0" smtClean="0"/>
              <a:t>Pavartoti palyginimai atskleidžia veikėjo ...</a:t>
            </a:r>
            <a:endParaRPr lang="lt-LT" dirty="0" smtClean="0"/>
          </a:p>
          <a:p>
            <a:r>
              <a:rPr lang="lt-LT" i="1" dirty="0" smtClean="0"/>
              <a:t>Piešiamas gamtos vaizdas yra ...</a:t>
            </a:r>
            <a:endParaRPr lang="lt-LT" dirty="0" smtClean="0"/>
          </a:p>
          <a:p>
            <a:r>
              <a:rPr lang="lt-LT" i="1" dirty="0" smtClean="0"/>
              <a:t>Galima teigti, kad ...</a:t>
            </a:r>
            <a:endParaRPr lang="lt-LT" dirty="0" smtClean="0"/>
          </a:p>
          <a:p>
            <a:r>
              <a:rPr lang="lt-LT" i="1" dirty="0" smtClean="0"/>
              <a:t>Toks veikėjo požiūris rodo ...</a:t>
            </a:r>
            <a:endParaRPr lang="lt-LT" dirty="0" smtClean="0"/>
          </a:p>
          <a:p>
            <a:r>
              <a:rPr lang="lt-LT" i="1" dirty="0" smtClean="0"/>
              <a:t>Be to, ...</a:t>
            </a:r>
            <a:endParaRPr lang="lt-LT" dirty="0" smtClean="0"/>
          </a:p>
          <a:p>
            <a:r>
              <a:rPr lang="lt-LT" i="1" dirty="0" smtClean="0"/>
              <a:t>Dar vienas dalykas, atskleidžiantis ...</a:t>
            </a:r>
            <a:endParaRPr lang="lt-LT" dirty="0" smtClean="0"/>
          </a:p>
          <a:p>
            <a:endParaRPr lang="lt-L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solidFill>
                  <a:schemeClr val="accent4">
                    <a:lumMod val="50000"/>
                  </a:schemeClr>
                </a:solidFill>
                <a:latin typeface="Comic Sans MS" pitchFamily="66" charset="0"/>
              </a:rPr>
              <a:t>Profesinės nuostatos</a:t>
            </a:r>
            <a:endParaRPr lang="lt-LT" dirty="0"/>
          </a:p>
        </p:txBody>
      </p:sp>
      <p:sp>
        <p:nvSpPr>
          <p:cNvPr id="3" name="Content Placeholder 2"/>
          <p:cNvSpPr>
            <a:spLocks noGrp="1"/>
          </p:cNvSpPr>
          <p:nvPr>
            <p:ph idx="1"/>
          </p:nvPr>
        </p:nvSpPr>
        <p:spPr/>
        <p:txBody>
          <a:bodyPr/>
          <a:lstStyle/>
          <a:p>
            <a:pPr lvl="0">
              <a:buNone/>
            </a:pPr>
            <a:endParaRPr lang="lt-LT" i="1" dirty="0" smtClean="0"/>
          </a:p>
          <a:p>
            <a:pPr lvl="0">
              <a:buNone/>
            </a:pPr>
            <a:r>
              <a:rPr lang="lt-LT" i="1" dirty="0" smtClean="0"/>
              <a:t>SĖKMĖ </a:t>
            </a:r>
          </a:p>
          <a:p>
            <a:pPr lvl="0">
              <a:buNone/>
            </a:pPr>
            <a:r>
              <a:rPr lang="lt-LT" i="1" dirty="0" smtClean="0"/>
              <a:t>yra tonizuojanti priemonė, nes ji padeda sveikai lavinti gebėjimus, kurie ją atneša, ir įneša harmoniją tarp mūsų tikslų, siekių, troškimų, o harmonija yra sveikata.  </a:t>
            </a:r>
          </a:p>
          <a:p>
            <a:endParaRPr lang="lt-L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Literatūrinio rašinio pradmenys (2)</a:t>
            </a:r>
            <a:br>
              <a:rPr lang="lt-LT" dirty="0" smtClean="0"/>
            </a:br>
            <a:r>
              <a:rPr lang="lt-LT" dirty="0" smtClean="0"/>
              <a:t>(I.Šeinius „Kuprelis”)</a:t>
            </a:r>
            <a:endParaRPr lang="lt-LT" dirty="0"/>
          </a:p>
        </p:txBody>
      </p:sp>
      <p:sp>
        <p:nvSpPr>
          <p:cNvPr id="3" name="Content Placeholder 2"/>
          <p:cNvSpPr>
            <a:spLocks noGrp="1"/>
          </p:cNvSpPr>
          <p:nvPr>
            <p:ph idx="1"/>
          </p:nvPr>
        </p:nvSpPr>
        <p:spPr/>
        <p:txBody>
          <a:bodyPr/>
          <a:lstStyle/>
          <a:p>
            <a:r>
              <a:rPr lang="lt-LT" dirty="0" smtClean="0"/>
              <a:t>Aptariame  pastraipų medžiagą.</a:t>
            </a:r>
          </a:p>
          <a:p>
            <a:r>
              <a:rPr lang="lt-LT" dirty="0" smtClean="0"/>
              <a:t>Remiantis išanalizuota medžiaga, suformuluojami svarbiausi argumentai, įrodantys pastraipos teiginį.</a:t>
            </a:r>
          </a:p>
          <a:p>
            <a:pPr>
              <a:buNone/>
            </a:pPr>
            <a:r>
              <a:rPr lang="lt-LT" dirty="0" smtClean="0"/>
              <a:t>Tai bus rašomos pastraipos tam tikras pastraipos planas, kuris reikalingas, kad mintis būtų nuosekliai vystoma.</a:t>
            </a:r>
          </a:p>
          <a:p>
            <a:endParaRPr lang="lt-L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292864"/>
          </a:xfrm>
        </p:spPr>
        <p:txBody>
          <a:bodyPr>
            <a:normAutofit fontScale="90000"/>
          </a:bodyPr>
          <a:lstStyle/>
          <a:p>
            <a:r>
              <a:rPr lang="lt-LT" b="1" i="1" dirty="0" smtClean="0"/>
              <a:t>Igno Šeiniaus romano „Kuprelis“ pagrindinis veikėjas </a:t>
            </a:r>
            <a:r>
              <a:rPr lang="lt-LT" b="1" i="1" dirty="0" err="1" smtClean="0"/>
              <a:t>Olesis</a:t>
            </a:r>
            <a:r>
              <a:rPr lang="lt-LT" b="1" i="1" dirty="0" smtClean="0"/>
              <a:t> yra gamtos žmogus.</a:t>
            </a:r>
            <a:r>
              <a:rPr lang="lt-LT" dirty="0" smtClean="0"/>
              <a:t/>
            </a:r>
            <a:br>
              <a:rPr lang="lt-LT" dirty="0" smtClean="0"/>
            </a:br>
            <a:endParaRPr lang="lt-LT" dirty="0"/>
          </a:p>
        </p:txBody>
      </p:sp>
      <p:sp>
        <p:nvSpPr>
          <p:cNvPr id="3" name="Content Placeholder 2"/>
          <p:cNvSpPr>
            <a:spLocks noGrp="1"/>
          </p:cNvSpPr>
          <p:nvPr>
            <p:ph idx="1"/>
          </p:nvPr>
        </p:nvSpPr>
        <p:spPr>
          <a:xfrm>
            <a:off x="457200" y="2852936"/>
            <a:ext cx="8229600" cy="3471664"/>
          </a:xfrm>
        </p:spPr>
        <p:txBody>
          <a:bodyPr/>
          <a:lstStyle/>
          <a:p>
            <a:pPr>
              <a:buNone/>
            </a:pPr>
            <a:r>
              <a:rPr lang="lt-LT" dirty="0" smtClean="0"/>
              <a:t>a)Kalbėdamas apie mylimąją ją lygina su gamta. </a:t>
            </a:r>
          </a:p>
          <a:p>
            <a:pPr>
              <a:buNone/>
            </a:pPr>
            <a:r>
              <a:rPr lang="lt-LT" dirty="0" smtClean="0"/>
              <a:t>b) Gamtos ženkluose Kuprelis mato savo ateitį./ Gamtos ženklai Kupreliui yra pranašiški.</a:t>
            </a:r>
          </a:p>
          <a:p>
            <a:pPr>
              <a:buNone/>
            </a:pPr>
            <a:r>
              <a:rPr lang="lt-LT" dirty="0" smtClean="0"/>
              <a:t>c) Gamtos pasaulis tampa Kupreliui prieglobsčiu sunkiausiais gyvenimo momentais.</a:t>
            </a:r>
          </a:p>
          <a:p>
            <a:pPr>
              <a:buNone/>
            </a:pPr>
            <a:r>
              <a:rPr lang="lt-LT" dirty="0" smtClean="0"/>
              <a:t>d) Gamtoje Kuprelis jaučia Dievo buvimą.</a:t>
            </a:r>
          </a:p>
          <a:p>
            <a:pPr>
              <a:buNone/>
            </a:pPr>
            <a:endParaRPr lang="lt-L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8928"/>
          </a:xfrm>
        </p:spPr>
        <p:txBody>
          <a:bodyPr>
            <a:noAutofit/>
          </a:bodyPr>
          <a:lstStyle/>
          <a:p>
            <a:pPr lvl="0"/>
            <a:r>
              <a:rPr lang="lt-LT" sz="3200" b="1" dirty="0" smtClean="0"/>
              <a:t/>
            </a:r>
            <a:br>
              <a:rPr lang="lt-LT" sz="3200" b="1" dirty="0" smtClean="0"/>
            </a:br>
            <a:r>
              <a:rPr lang="lt-LT" sz="3200" b="1" dirty="0" smtClean="0"/>
              <a:t/>
            </a:r>
            <a:br>
              <a:rPr lang="lt-LT" sz="3200" b="1" dirty="0" smtClean="0"/>
            </a:br>
            <a:r>
              <a:rPr lang="lt-LT" sz="3200" b="1" dirty="0" smtClean="0"/>
              <a:t>Kiekvieną argumentą pagrindžiame kūriniu ir apibendrinam maža </a:t>
            </a:r>
            <a:r>
              <a:rPr lang="lt-LT" sz="3200" b="1" dirty="0" err="1" smtClean="0"/>
              <a:t>išvadėle</a:t>
            </a:r>
            <a:r>
              <a:rPr lang="lt-LT" sz="3200" b="1" dirty="0" smtClean="0"/>
              <a:t>, tik tada galima pereiti prie kito argumento.</a:t>
            </a:r>
            <a:r>
              <a:rPr lang="lt-LT" sz="3200" dirty="0" smtClean="0"/>
              <a:t/>
            </a:r>
            <a:br>
              <a:rPr lang="lt-LT" sz="3200" dirty="0" smtClean="0"/>
            </a:br>
            <a:r>
              <a:rPr lang="lt-LT" sz="3200" b="1" dirty="0" smtClean="0"/>
              <a:t/>
            </a:r>
            <a:br>
              <a:rPr lang="lt-LT" sz="3200" b="1" dirty="0" smtClean="0"/>
            </a:br>
            <a:r>
              <a:rPr lang="lt-LT" sz="3200" b="1" dirty="0" smtClean="0"/>
              <a:t/>
            </a:r>
            <a:br>
              <a:rPr lang="lt-LT" sz="3200" b="1" dirty="0" smtClean="0"/>
            </a:br>
            <a:endParaRPr lang="lt-LT" sz="3200" b="1" dirty="0"/>
          </a:p>
        </p:txBody>
      </p:sp>
      <p:sp>
        <p:nvSpPr>
          <p:cNvPr id="3" name="Content Placeholder 2"/>
          <p:cNvSpPr>
            <a:spLocks noGrp="1"/>
          </p:cNvSpPr>
          <p:nvPr>
            <p:ph idx="1"/>
          </p:nvPr>
        </p:nvSpPr>
        <p:spPr>
          <a:xfrm>
            <a:off x="395536" y="2348880"/>
            <a:ext cx="8229600" cy="4032448"/>
          </a:xfrm>
        </p:spPr>
        <p:txBody>
          <a:bodyPr>
            <a:normAutofit fontScale="92500"/>
          </a:bodyPr>
          <a:lstStyle/>
          <a:p>
            <a:pPr lvl="0">
              <a:buNone/>
            </a:pPr>
            <a:r>
              <a:rPr lang="lt-LT" u="sng" dirty="0" smtClean="0"/>
              <a:t>a)Kalbėdamas apie mylimąją ją lygina su gamta</a:t>
            </a:r>
            <a:r>
              <a:rPr lang="lt-LT" dirty="0" smtClean="0"/>
              <a:t>. Kupreliui jo mylimoji Gundė buvo be galo žavi. Tą jos išskirtinumą, ypatingumą atskleidžia pavartojami palyginimai: ji buvo „kaip aušra“, „kaip ankstyvas pavasaris“. Arti gamtos gyvenančiam žmogui įspūdinga yra lakštingalos giesmė, tad Kuprelis savo meilę Gundei palygina su nakties meile lakštingalos giesmei. </a:t>
            </a:r>
            <a:r>
              <a:rPr lang="lt-LT" u="sng" dirty="0" smtClean="0"/>
              <a:t>Tokie žodžiai rodo, kad pagrindinis veikėjas yra poetiškos sielos, kuri dažniausiai ir atsiskleidžia gamtos pasaulyje.</a:t>
            </a:r>
            <a:endParaRPr lang="lt-LT" dirty="0" smtClean="0"/>
          </a:p>
          <a:p>
            <a:r>
              <a:rPr lang="lt-LT" dirty="0" smtClean="0"/>
              <a:t> </a:t>
            </a:r>
          </a:p>
          <a:p>
            <a:endParaRPr lang="lt-L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lvl="0">
              <a:buNone/>
            </a:pPr>
            <a:r>
              <a:rPr lang="lt-LT" u="sng" dirty="0" smtClean="0"/>
              <a:t>b)Gamtos ženklai Kupreliui yra pranašiški</a:t>
            </a:r>
            <a:r>
              <a:rPr lang="lt-LT" dirty="0" smtClean="0"/>
              <a:t>. Jautrus žmogus kitaip žvelgia į gamtą. Gamta tarsi atsiliepia į jo džiaugsmus ir skausmus. Toks yra ir Kuprelis. Būdamas su </a:t>
            </a:r>
            <a:r>
              <a:rPr lang="lt-LT" dirty="0" err="1" smtClean="0"/>
              <a:t>Gunde</a:t>
            </a:r>
            <a:r>
              <a:rPr lang="lt-LT" dirty="0" smtClean="0"/>
              <a:t> ir klausydamas mylimosios žodžių apie tėvų nepritarimą jų draugystei, Kuprelis gamtos pasaulyje mato pranašiškus nelaimės ženklus. Juodam debesiui užklojus saulę, kyla nerimas, ryškėja  veikėjo vidinė įtampa. Kuprelis jaučia, kad gali prarasti mylimąją. Dar vienas ženklas – klaikus, raudonas saulėlydis. Šie epitetai taip pat kuria baugią nuotaiką. </a:t>
            </a:r>
            <a:r>
              <a:rPr lang="lt-LT" u="sng" dirty="0" smtClean="0"/>
              <a:t>Galima teigti, kad gamtos ženklai veikėjui lemia nelaimingą ateitį. </a:t>
            </a:r>
            <a:endParaRPr lang="lt-LT" dirty="0" smtClean="0"/>
          </a:p>
          <a:p>
            <a:endParaRPr lang="lt-L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a:bodyPr>
          <a:lstStyle/>
          <a:p>
            <a:pPr lvl="0">
              <a:buNone/>
            </a:pPr>
            <a:r>
              <a:rPr lang="lt-LT" u="sng" dirty="0" smtClean="0"/>
              <a:t>c)Gamtos pasaulis tampa Kupreliui prieglobsčiu sunkiausiais gyvenimo momentais.</a:t>
            </a:r>
            <a:r>
              <a:rPr lang="lt-LT" dirty="0" smtClean="0"/>
              <a:t> Jaunystėje išėjęs iš </a:t>
            </a:r>
            <a:r>
              <a:rPr lang="lt-LT" dirty="0" err="1" smtClean="0"/>
              <a:t>Šionfelto</a:t>
            </a:r>
            <a:r>
              <a:rPr lang="lt-LT" dirty="0" smtClean="0"/>
              <a:t> namų, vėliau  praradęs Gundę, Kuprelis glaudžiasi ne prie žmonių, o prie gamtos.  Naktimis sėdėdamas prie vandens, žiūrėdamas į  žvaigždes, </a:t>
            </a:r>
            <a:r>
              <a:rPr lang="lt-LT" dirty="0" err="1" smtClean="0"/>
              <a:t>Olesis</a:t>
            </a:r>
            <a:r>
              <a:rPr lang="lt-LT" dirty="0" smtClean="0"/>
              <a:t> svajoja apie gražesnį, šviesesnį gyvenimą. Kai Gundė jį paliko, Kuprelis gyveno miške, ąžuolo drevėje. Šiam veikėjui gamtos pasaulis savas, patikimas, jis neišduoda. Miškas jį maitino, ramino jo sielą. Pasak Kuprelio, čia būdavo retkarčiais netgi linksma. </a:t>
            </a:r>
            <a:r>
              <a:rPr lang="lt-LT" u="sng" dirty="0" smtClean="0"/>
              <a:t>Veikėjo artimumas gamtai, jo išgyvenimai gamtos pasaulyje atskleidžia vienišumą, nutolimą nuo žmonių bendruomenės</a:t>
            </a:r>
            <a:r>
              <a:rPr lang="lt-LT" dirty="0" smtClean="0"/>
              <a:t>.</a:t>
            </a:r>
          </a:p>
          <a:p>
            <a:endParaRPr lang="lt-L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496944" cy="5688632"/>
          </a:xfrm>
        </p:spPr>
        <p:txBody>
          <a:bodyPr/>
          <a:lstStyle/>
          <a:p>
            <a:pPr lvl="0">
              <a:buNone/>
            </a:pPr>
            <a:r>
              <a:rPr lang="lt-LT" u="sng" dirty="0" smtClean="0"/>
              <a:t>d)Gamtoje Kuprelis jaučia Dievo buvimą.</a:t>
            </a:r>
            <a:r>
              <a:rPr lang="lt-LT" dirty="0" smtClean="0"/>
              <a:t> Tai ne </a:t>
            </a:r>
            <a:r>
              <a:rPr lang="lt-LT" dirty="0" err="1" smtClean="0"/>
              <a:t>pagoniškojo</a:t>
            </a:r>
            <a:r>
              <a:rPr lang="lt-LT" dirty="0" smtClean="0"/>
              <a:t> tikėjimo atspindžiai. Būdamas giliai tikintis krikščionis, veikėjas mato Dievo – pasaulio Kūrėjo – ženklus aplinkoje: kiekvienoje gėlelėje, drugelyje, pušyne. </a:t>
            </a:r>
            <a:r>
              <a:rPr lang="lt-LT" u="sng" dirty="0" smtClean="0"/>
              <a:t>Toks požiūris rodo, kad veikėjas giliai jaučiantis ir mąstantis žmogus, pripažįstantis Aukščiausiojo galią</a:t>
            </a:r>
            <a:r>
              <a:rPr lang="lt-LT" dirty="0" smtClean="0"/>
              <a:t>.  </a:t>
            </a:r>
          </a:p>
          <a:p>
            <a:endParaRPr lang="lt-L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88808"/>
          </a:xfrm>
        </p:spPr>
        <p:txBody>
          <a:bodyPr>
            <a:normAutofit fontScale="90000"/>
          </a:bodyPr>
          <a:lstStyle/>
          <a:p>
            <a:pPr lvl="0"/>
            <a:r>
              <a:rPr lang="lt-LT" b="1" dirty="0" smtClean="0"/>
              <a:t>Dabar visą medžiagą sudėkime į literatūrinę pastraipą. </a:t>
            </a:r>
            <a:r>
              <a:rPr lang="lt-LT" dirty="0" smtClean="0"/>
              <a:t/>
            </a:r>
            <a:br>
              <a:rPr lang="lt-LT" dirty="0" smtClean="0"/>
            </a:br>
            <a:endParaRPr lang="lt-LT" dirty="0"/>
          </a:p>
        </p:txBody>
      </p:sp>
      <p:sp>
        <p:nvSpPr>
          <p:cNvPr id="3" name="Content Placeholder 2"/>
          <p:cNvSpPr>
            <a:spLocks noGrp="1"/>
          </p:cNvSpPr>
          <p:nvPr>
            <p:ph idx="1"/>
          </p:nvPr>
        </p:nvSpPr>
        <p:spPr/>
        <p:txBody>
          <a:bodyPr/>
          <a:lstStyle/>
          <a:p>
            <a:pPr>
              <a:buNone/>
            </a:pPr>
            <a:r>
              <a:rPr lang="lt-LT" dirty="0" smtClean="0"/>
              <a:t>Nepamirškime: </a:t>
            </a:r>
          </a:p>
          <a:p>
            <a:pPr>
              <a:buNone/>
            </a:pPr>
            <a:r>
              <a:rPr lang="lt-LT" dirty="0" smtClean="0"/>
              <a:t>1.Susieti šiuos aspektus tinkamomis siejimo priemonėmis.</a:t>
            </a:r>
          </a:p>
          <a:p>
            <a:pPr>
              <a:buNone/>
            </a:pPr>
            <a:r>
              <a:rPr lang="lt-LT" dirty="0" smtClean="0"/>
              <a:t>2.Įsitikinti, kad mintys dėstomos nuosekliai, ir pamąstyti, gal reikia keisti aspektų eiliškumą.</a:t>
            </a:r>
          </a:p>
          <a:p>
            <a:pPr>
              <a:buNone/>
            </a:pPr>
            <a:r>
              <a:rPr lang="lt-LT" dirty="0" smtClean="0"/>
              <a:t>3.Parašyti visos pastraipos išvadą.</a:t>
            </a:r>
          </a:p>
          <a:p>
            <a:pPr>
              <a:buNone/>
            </a:pPr>
            <a:endParaRPr lang="lt-L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200" b="1" dirty="0" smtClean="0"/>
              <a:t>Pateikime mokinimas netinkamą pavyzdį, kai rašomas atpasakojimas, o ne analizuojamas kūrinys nurodyta tema:</a:t>
            </a:r>
            <a:endParaRPr lang="lt-LT" sz="3200" b="1" dirty="0"/>
          </a:p>
        </p:txBody>
      </p:sp>
      <p:sp>
        <p:nvSpPr>
          <p:cNvPr id="3" name="Content Placeholder 2"/>
          <p:cNvSpPr>
            <a:spLocks noGrp="1"/>
          </p:cNvSpPr>
          <p:nvPr>
            <p:ph idx="1"/>
          </p:nvPr>
        </p:nvSpPr>
        <p:spPr/>
        <p:txBody>
          <a:bodyPr>
            <a:normAutofit fontScale="92500"/>
          </a:bodyPr>
          <a:lstStyle/>
          <a:p>
            <a:r>
              <a:rPr lang="lt-LT" i="1" dirty="0" smtClean="0"/>
              <a:t>Kuprelis labai mylėjo Gundę ir ją lygino su gamta. Jis sakė, kad jo mylimoji panaši į aušrą, į ankstyvą pavasarį. Dar jis teigė, kad myli Gundę taip, kaip naktis lakštingalos giesmę. Kai Gundės tėvai ėmė pykti ant dukters, kodėl ji su kuprium draugauja, Kuprelis jautė, kad gali netekti mylimosios. Net gamtoje jis matė ženklus, kurie pranašavo nelaimę. Vieną kartą sėdėdami jie stebėjo tamsius debesis, kurie užstojo saulę...  Ir t.t. </a:t>
            </a:r>
            <a:endParaRPr lang="lt-LT" dirty="0" smtClean="0"/>
          </a:p>
          <a:p>
            <a:r>
              <a:rPr lang="lt-LT" dirty="0" smtClean="0"/>
              <a:t>Atkreipkime dėmesį, kokios frazės yra būdingos atpasakojimui:</a:t>
            </a:r>
            <a:r>
              <a:rPr lang="lt-LT" i="1" dirty="0" smtClean="0"/>
              <a:t> „jis sakė“, „jis teigė“, „kai ėmė pykti“, „vieną kartą“ </a:t>
            </a:r>
            <a:r>
              <a:rPr lang="lt-LT" dirty="0" smtClean="0"/>
              <a:t>ir pan</a:t>
            </a:r>
            <a:r>
              <a:rPr lang="lt-LT" i="1" dirty="0" smtClean="0"/>
              <a:t>.</a:t>
            </a:r>
            <a:endParaRPr lang="lt-LT" dirty="0" smtClean="0"/>
          </a:p>
          <a:p>
            <a:endParaRPr lang="lt-L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p:txBody>
          <a:bodyPr/>
          <a:lstStyle/>
          <a:p>
            <a:r>
              <a:rPr lang="lt-LT" dirty="0" smtClean="0"/>
              <a:t>Pabandykime skirti analogišką užduotį: sudaryti planą pastraipai, kurios teiginys: </a:t>
            </a:r>
            <a:r>
              <a:rPr lang="lt-LT" b="1" i="1" dirty="0" smtClean="0"/>
              <a:t>Igno Šeiniaus romano „Kuprelis“ pagrindinis veikėjas  </a:t>
            </a:r>
            <a:r>
              <a:rPr lang="lt-LT" b="1" i="1" dirty="0" err="1" smtClean="0"/>
              <a:t>Olesis</a:t>
            </a:r>
            <a:r>
              <a:rPr lang="lt-LT" b="1" i="1" dirty="0" smtClean="0"/>
              <a:t> yra išmintingas žmogus, filosofas</a:t>
            </a:r>
            <a:r>
              <a:rPr lang="lt-LT" dirty="0" smtClean="0"/>
              <a:t>.</a:t>
            </a:r>
            <a:endParaRPr lang="lt-L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lt-LT" sz="3200" b="1" dirty="0" smtClean="0"/>
              <a:t>Dešimtokės pastraipa(1)</a:t>
            </a:r>
            <a:br>
              <a:rPr lang="lt-LT" sz="3200" b="1" dirty="0" smtClean="0"/>
            </a:br>
            <a:endParaRPr lang="lt-LT" sz="3200" b="1" dirty="0"/>
          </a:p>
        </p:txBody>
      </p:sp>
      <p:sp>
        <p:nvSpPr>
          <p:cNvPr id="3" name="Content Placeholder 2"/>
          <p:cNvSpPr>
            <a:spLocks noGrp="1"/>
          </p:cNvSpPr>
          <p:nvPr>
            <p:ph idx="1"/>
          </p:nvPr>
        </p:nvSpPr>
        <p:spPr>
          <a:xfrm>
            <a:off x="611560" y="1052736"/>
            <a:ext cx="8532440" cy="5271864"/>
          </a:xfrm>
        </p:spPr>
        <p:txBody>
          <a:bodyPr>
            <a:normAutofit/>
          </a:bodyPr>
          <a:lstStyle/>
          <a:p>
            <a:r>
              <a:rPr lang="lt-LT" i="1" dirty="0" smtClean="0"/>
              <a:t>Igno Šeiniaus romano „Kuprelis“ pagrindinis veikėjas </a:t>
            </a:r>
            <a:r>
              <a:rPr lang="lt-LT" i="1" dirty="0" err="1" smtClean="0"/>
              <a:t>Olesis</a:t>
            </a:r>
            <a:r>
              <a:rPr lang="lt-LT" i="1" dirty="0" smtClean="0"/>
              <a:t> yra išmintingas žmogus, filosofas. Tai rodo veikėjo požiūris į knygas. Kuprelis įsitikinęs, kad knygos –didžiausia vertybė. Labiausiai jam patinka istorinės ir filosofinės. Kuprelis yra perskaitęs Kanto, Fojerbacho ir kitų filosofų knygas, kurios išmokė jį savarankiškai mąstyti. Knygas </a:t>
            </a:r>
            <a:r>
              <a:rPr lang="lt-LT" i="1" dirty="0" err="1" smtClean="0"/>
              <a:t>Olesis</a:t>
            </a:r>
            <a:r>
              <a:rPr lang="lt-LT" i="1" dirty="0" smtClean="0"/>
              <a:t> vadina geriausiu vaistu, geriausiu draugu. Knygos Kuprelį ramino, suteikė vidinės stiprybės sunkiais gyvenimo momentais, turtino jo dvasinį pasaulį.. Dar labai įdomiai Kuprelis filosofuoja apie sapnus. Pasak Kuprelio, praeitis lemia ateitį. Sapnai žmogų perspėja, tik reikia mokėti tuos sapno simboliškus ženklus perskaityti. Visa tai rodo, koks veikėjas gilus, geras psichologas.</a:t>
            </a:r>
            <a:endParaRPr lang="lt-L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467600" cy="1143000"/>
          </a:xfrm>
        </p:spPr>
        <p:txBody>
          <a:bodyPr/>
          <a:lstStyle/>
          <a:p>
            <a:r>
              <a:rPr lang="lt-LT" dirty="0" smtClean="0"/>
              <a:t>Mokau ir mokausi </a:t>
            </a:r>
            <a:r>
              <a:rPr lang="lt-LT" dirty="0" smtClean="0">
                <a:sym typeface="Wingdings" pitchFamily="2" charset="2"/>
              </a:rPr>
              <a:t>  (1)</a:t>
            </a:r>
            <a:endParaRPr lang="lt-LT" dirty="0"/>
          </a:p>
        </p:txBody>
      </p:sp>
      <p:sp>
        <p:nvSpPr>
          <p:cNvPr id="3" name="Content Placeholder 2"/>
          <p:cNvSpPr>
            <a:spLocks noGrp="1"/>
          </p:cNvSpPr>
          <p:nvPr>
            <p:ph sz="quarter" idx="1"/>
          </p:nvPr>
        </p:nvSpPr>
        <p:spPr>
          <a:xfrm>
            <a:off x="0" y="1124744"/>
            <a:ext cx="8676456" cy="5733256"/>
          </a:xfrm>
        </p:spPr>
        <p:txBody>
          <a:bodyPr>
            <a:normAutofit/>
          </a:bodyPr>
          <a:lstStyle/>
          <a:p>
            <a:pPr marL="457200" indent="-457200">
              <a:buNone/>
            </a:pPr>
            <a:r>
              <a:rPr lang="lt-LT" dirty="0" smtClean="0"/>
              <a:t>1.Svarbiausia mokytojui išspęsti asmenybės laisvės problemą. </a:t>
            </a:r>
            <a:r>
              <a:rPr lang="lt-LT" sz="1800" dirty="0" smtClean="0"/>
              <a:t>Juk laisvė yra būtina kūrybingo darbo, sėkmės sąlyga. </a:t>
            </a:r>
          </a:p>
          <a:p>
            <a:pPr marL="514350" indent="-514350">
              <a:buNone/>
            </a:pPr>
            <a:r>
              <a:rPr lang="lt-LT" sz="2600" dirty="0" smtClean="0"/>
              <a:t>2. Mokytojui būti asmenybe – tai nuolat tobulėti, trokšti pažinti, </a:t>
            </a:r>
            <a:r>
              <a:rPr lang="lt-LT" sz="1800" dirty="0" smtClean="0"/>
              <a:t>net ir  tada, kai už seminarus niekas neapmoka.</a:t>
            </a:r>
          </a:p>
          <a:p>
            <a:pPr marL="457200" indent="-457200">
              <a:buNone/>
            </a:pPr>
            <a:r>
              <a:rPr lang="lt-LT" dirty="0" smtClean="0"/>
              <a:t>3. Meilė mokytojo kasdienybei suteikia kilnumo. </a:t>
            </a:r>
            <a:r>
              <a:rPr lang="lt-LT" sz="1800" dirty="0" smtClean="0"/>
              <a:t>Mylėti tuos, kurie mūsų nemyli, yra didžiausia krikščioniškoji dorybė.</a:t>
            </a:r>
          </a:p>
          <a:p>
            <a:pPr marL="457200" indent="-457200">
              <a:buNone/>
            </a:pPr>
            <a:r>
              <a:rPr lang="lt-LT" dirty="0" smtClean="0"/>
              <a:t>4. Tarnystė mokytojo nežemina. </a:t>
            </a:r>
            <a:r>
              <a:rPr lang="lt-LT" sz="1900" dirty="0" smtClean="0"/>
              <a:t>Ko tik nepadaro mokytojas, norėdamas, kad mokinys išmoktų... </a:t>
            </a:r>
          </a:p>
          <a:p>
            <a:pPr marL="457200" indent="-457200">
              <a:buNone/>
            </a:pPr>
            <a:r>
              <a:rPr lang="lt-LT" dirty="0" smtClean="0"/>
              <a:t>5. Užsidėti kaukę mokytojui yra nedora, </a:t>
            </a:r>
            <a:r>
              <a:rPr lang="lt-LT" sz="1800" dirty="0" smtClean="0"/>
              <a:t>nes tai prieštarauja 3 punktui. </a:t>
            </a:r>
          </a:p>
          <a:p>
            <a:pPr marL="457200" indent="-457200">
              <a:buNone/>
            </a:pPr>
            <a:r>
              <a:rPr lang="lt-LT" dirty="0" smtClean="0"/>
              <a:t>6. Ir mokytojas per klystkelius suranda tikrą kelią, jei jo ieško. </a:t>
            </a:r>
            <a:r>
              <a:rPr lang="lt-LT" sz="2000" dirty="0" smtClean="0"/>
              <a:t>Kaip rašyti rašinius, kokia turi būti įžanga ar pabaiga – tai amžini mokytojo būties klausimai. </a:t>
            </a:r>
          </a:p>
          <a:p>
            <a:pPr marL="457200" indent="-457200">
              <a:buFont typeface="+mj-lt"/>
              <a:buAutoNum type="arabicPeriod"/>
            </a:pPr>
            <a:endParaRPr lang="lt-LT" dirty="0" smtClean="0"/>
          </a:p>
          <a:p>
            <a:pPr marL="457200" indent="-457200">
              <a:buFont typeface="+mj-lt"/>
              <a:buAutoNum type="arabicPeriod"/>
            </a:pPr>
            <a:endParaRPr lang="lt-L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2800" b="1" dirty="0" smtClean="0"/>
              <a:t>Dešimtokės pastraipa (tęsinys).</a:t>
            </a:r>
            <a:br>
              <a:rPr lang="lt-LT" sz="2800" b="1" dirty="0" smtClean="0"/>
            </a:br>
            <a:endParaRPr lang="lt-LT" sz="2800" dirty="0"/>
          </a:p>
        </p:txBody>
      </p:sp>
      <p:sp>
        <p:nvSpPr>
          <p:cNvPr id="3" name="Content Placeholder 2"/>
          <p:cNvSpPr>
            <a:spLocks noGrp="1"/>
          </p:cNvSpPr>
          <p:nvPr>
            <p:ph idx="1"/>
          </p:nvPr>
        </p:nvSpPr>
        <p:spPr>
          <a:xfrm>
            <a:off x="395536" y="1484784"/>
            <a:ext cx="8291264" cy="4839816"/>
          </a:xfrm>
        </p:spPr>
        <p:txBody>
          <a:bodyPr>
            <a:normAutofit/>
          </a:bodyPr>
          <a:lstStyle/>
          <a:p>
            <a:r>
              <a:rPr lang="lt-LT" i="1" dirty="0" smtClean="0"/>
              <a:t>Atskleidžiamas ir kitoks nei įprasta Kuprelio požiūris į sielą ir į Dievą. Kuprelis įsitikinęs, kad sielą turi ne kiekvienas. Be to, sielą, anot veikėjo, galima nužudyti kaip paukštį arba sudėvėti kaip rūbą. Žmogus turi stengtis ją tobulinti, nes tik taip galima rasti ryšį su Dievu. Iš tokių jo minčių suvokiame, kad sielą jam saugoti padeda tikėjimas Dievu, kurį veikėjas jaučia visur, ypač gamtoje. Visa tai rodo, kad </a:t>
            </a:r>
            <a:r>
              <a:rPr lang="lt-LT" i="1" dirty="0" err="1" smtClean="0"/>
              <a:t>Olesis</a:t>
            </a:r>
            <a:r>
              <a:rPr lang="lt-LT" i="1" dirty="0" smtClean="0"/>
              <a:t> yra dora asmenybė. Taigi Ignas Šeinius sukūrė jautrios sielos, gilios išminties, šviesaus žmogaus paveikslą. 177ž.</a:t>
            </a:r>
            <a:endParaRPr lang="lt-LT" dirty="0" smtClean="0"/>
          </a:p>
          <a:p>
            <a:pPr>
              <a:buNone/>
            </a:pPr>
            <a:r>
              <a:rPr lang="lt-LT" dirty="0" smtClean="0"/>
              <a:t> </a:t>
            </a:r>
          </a:p>
          <a:p>
            <a:endParaRPr lang="lt-L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p:txBody>
          <a:bodyPr/>
          <a:lstStyle/>
          <a:p>
            <a:endParaRPr lang="lt-L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Literatūrinio ir samprotavimo rašinio mokymas 11-12 klasėje</a:t>
            </a:r>
            <a:endParaRPr lang="lt-LT" dirty="0"/>
          </a:p>
        </p:txBody>
      </p:sp>
      <p:sp>
        <p:nvSpPr>
          <p:cNvPr id="3" name="Content Placeholder 2"/>
          <p:cNvSpPr>
            <a:spLocks noGrp="1"/>
          </p:cNvSpPr>
          <p:nvPr>
            <p:ph idx="1"/>
          </p:nvPr>
        </p:nvSpPr>
        <p:spPr>
          <a:xfrm>
            <a:off x="467544" y="1988840"/>
            <a:ext cx="8229600" cy="4389120"/>
          </a:xfrm>
        </p:spPr>
        <p:txBody>
          <a:bodyPr>
            <a:normAutofit fontScale="92500"/>
          </a:bodyPr>
          <a:lstStyle/>
          <a:p>
            <a:r>
              <a:rPr lang="lt-LT" dirty="0" smtClean="0"/>
              <a:t>Giliname įgytas žinias, tobuliname įgūdžius.</a:t>
            </a:r>
          </a:p>
          <a:p>
            <a:r>
              <a:rPr lang="lt-LT" dirty="0" smtClean="0"/>
              <a:t>Atidžiai skaitome ir analizuojame kūrinius – tai būtina sąlyga gerai parašyti rašinį. </a:t>
            </a:r>
          </a:p>
          <a:p>
            <a:r>
              <a:rPr lang="lt-LT" dirty="0" smtClean="0"/>
              <a:t>Atliekame teksto suvokimo testus (dažniausiai poezijos).</a:t>
            </a:r>
          </a:p>
          <a:p>
            <a:r>
              <a:rPr lang="lt-LT" dirty="0" smtClean="0"/>
              <a:t>Rašome atskirai: pastraipas, įžangas, įžangą ir pastraipą ar pan.</a:t>
            </a:r>
          </a:p>
          <a:p>
            <a:r>
              <a:rPr lang="lt-LT" dirty="0" smtClean="0"/>
              <a:t>Rašinius planuojame visi kartu ir savarankiškai. Planai aptariami, pateikiamas tinkamas galutinis plano variantas.</a:t>
            </a:r>
          </a:p>
          <a:p>
            <a:r>
              <a:rPr lang="lt-LT" dirty="0" smtClean="0"/>
              <a:t>Rašinius rašome pagal planą.</a:t>
            </a:r>
          </a:p>
          <a:p>
            <a:r>
              <a:rPr lang="lt-LT" dirty="0" smtClean="0"/>
              <a:t>Kontrolinius rašinius planuojame ir rašome savarankiškai.</a:t>
            </a:r>
          </a:p>
          <a:p>
            <a:endParaRPr lang="lt-L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11 klasėj parašyti darbai </a:t>
            </a:r>
            <a:br>
              <a:rPr lang="lt-LT" dirty="0" smtClean="0"/>
            </a:br>
            <a:r>
              <a:rPr lang="lt-LT" dirty="0" smtClean="0"/>
              <a:t> rugsėjo – spalio mėn. </a:t>
            </a:r>
            <a:endParaRPr lang="lt-LT" dirty="0"/>
          </a:p>
        </p:txBody>
      </p:sp>
      <p:sp>
        <p:nvSpPr>
          <p:cNvPr id="3" name="Content Placeholder 2"/>
          <p:cNvSpPr>
            <a:spLocks noGrp="1"/>
          </p:cNvSpPr>
          <p:nvPr>
            <p:ph idx="1"/>
          </p:nvPr>
        </p:nvSpPr>
        <p:spPr/>
        <p:txBody>
          <a:bodyPr>
            <a:normAutofit fontScale="92500" lnSpcReduction="10000"/>
          </a:bodyPr>
          <a:lstStyle/>
          <a:p>
            <a:r>
              <a:rPr lang="lt-LT" dirty="0" smtClean="0"/>
              <a:t>M. Mažvydas – samprotavimo pastraipa („Kaip tampama asmenybe?“)</a:t>
            </a:r>
          </a:p>
          <a:p>
            <a:r>
              <a:rPr lang="lt-LT" dirty="0" smtClean="0"/>
              <a:t>J. </a:t>
            </a:r>
            <a:r>
              <a:rPr lang="lt-LT" dirty="0" err="1" smtClean="0"/>
              <a:t>Radvanas</a:t>
            </a:r>
            <a:r>
              <a:rPr lang="lt-LT" dirty="0" smtClean="0"/>
              <a:t> – literatūrinė pastraipa (Tėvynės gynėjo paveikslas „</a:t>
            </a:r>
            <a:r>
              <a:rPr lang="lt-LT" dirty="0" err="1" smtClean="0"/>
              <a:t>Radviliadoje</a:t>
            </a:r>
            <a:r>
              <a:rPr lang="lt-LT" dirty="0" smtClean="0"/>
              <a:t>”)</a:t>
            </a:r>
          </a:p>
          <a:p>
            <a:r>
              <a:rPr lang="lt-LT" dirty="0" smtClean="0"/>
              <a:t>M.Daukša – samprotavimo pastraipa („Kaip tampama</a:t>
            </a:r>
          </a:p>
          <a:p>
            <a:pPr>
              <a:buNone/>
            </a:pPr>
            <a:r>
              <a:rPr lang="lt-LT" dirty="0" smtClean="0"/>
              <a:t> žymiu žmogumi?”)</a:t>
            </a:r>
          </a:p>
          <a:p>
            <a:r>
              <a:rPr lang="lt-LT" dirty="0" smtClean="0"/>
              <a:t>V. Šekspyras  - </a:t>
            </a:r>
            <a:r>
              <a:rPr lang="lt-LT" dirty="0" err="1" smtClean="0"/>
              <a:t>samprot</a:t>
            </a:r>
            <a:r>
              <a:rPr lang="lt-LT" dirty="0" smtClean="0"/>
              <a:t>. rašinys „Ar dora užsidėti kaukę?”(suplanavome ,,Kokios Šekspyro laikų problemos kankina ir šių laikų žmogų?”)</a:t>
            </a:r>
          </a:p>
          <a:p>
            <a:r>
              <a:rPr lang="lt-LT" dirty="0" smtClean="0"/>
              <a:t>K. Sarbievijus  - išanalizavę kūrinius, užsirašėm keletą gražių sakinių apie būties laikinumą, lemtį </a:t>
            </a:r>
            <a:r>
              <a:rPr lang="lt-LT" dirty="0" smtClean="0">
                <a:sym typeface="Wingdings" pitchFamily="2" charset="2"/>
              </a:rPr>
              <a:t>)</a:t>
            </a:r>
            <a:endParaRPr lang="lt-L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04088"/>
            <a:ext cx="8964488" cy="1143000"/>
          </a:xfrm>
        </p:spPr>
        <p:txBody>
          <a:bodyPr>
            <a:normAutofit fontScale="90000"/>
          </a:bodyPr>
          <a:lstStyle/>
          <a:p>
            <a:r>
              <a:rPr lang="lt-LT" dirty="0" smtClean="0"/>
              <a:t>  Literatūrinis      (1)     Samprotavimo </a:t>
            </a:r>
            <a:endParaRPr lang="lt-LT" dirty="0"/>
          </a:p>
        </p:txBody>
      </p:sp>
      <p:sp>
        <p:nvSpPr>
          <p:cNvPr id="2" name="Content Placeholder 1"/>
          <p:cNvSpPr>
            <a:spLocks noGrp="1"/>
          </p:cNvSpPr>
          <p:nvPr>
            <p:ph sz="half" idx="1"/>
          </p:nvPr>
        </p:nvSpPr>
        <p:spPr/>
        <p:txBody>
          <a:bodyPr>
            <a:normAutofit lnSpcReduction="10000"/>
          </a:bodyPr>
          <a:lstStyle/>
          <a:p>
            <a:r>
              <a:rPr lang="lt-LT" dirty="0" smtClean="0"/>
              <a:t>Nuo pirmojo sakinio neriam į literatūrą</a:t>
            </a:r>
            <a:r>
              <a:rPr lang="en-US" dirty="0" smtClean="0"/>
              <a:t>!</a:t>
            </a:r>
            <a:endParaRPr lang="lt-LT" dirty="0" smtClean="0"/>
          </a:p>
          <a:p>
            <a:endParaRPr lang="lt-LT" u="sng" dirty="0" smtClean="0"/>
          </a:p>
          <a:p>
            <a:r>
              <a:rPr lang="lt-LT" u="sng" dirty="0" smtClean="0"/>
              <a:t>Analizuosim grožinės  literatūros kūrinius nurodyta tema, remsimės tinkamu ir reikalingu </a:t>
            </a:r>
            <a:r>
              <a:rPr lang="lt-LT" dirty="0" smtClean="0"/>
              <a:t>biografiniu, kultūriniu ar  istoriniu </a:t>
            </a:r>
            <a:r>
              <a:rPr lang="lt-LT" u="sng" dirty="0" smtClean="0"/>
              <a:t>kontekstu.</a:t>
            </a:r>
          </a:p>
          <a:p>
            <a:endParaRPr lang="lt-LT" dirty="0"/>
          </a:p>
        </p:txBody>
      </p:sp>
      <p:sp>
        <p:nvSpPr>
          <p:cNvPr id="3" name="Content Placeholder 2"/>
          <p:cNvSpPr>
            <a:spLocks noGrp="1"/>
          </p:cNvSpPr>
          <p:nvPr>
            <p:ph sz="half" idx="2"/>
          </p:nvPr>
        </p:nvSpPr>
        <p:spPr/>
        <p:txBody>
          <a:bodyPr>
            <a:normAutofit lnSpcReduction="10000"/>
          </a:bodyPr>
          <a:lstStyle/>
          <a:p>
            <a:r>
              <a:rPr lang="lt-LT" dirty="0" smtClean="0"/>
              <a:t>Kalbam apie gyvenimą</a:t>
            </a:r>
            <a:r>
              <a:rPr lang="en-US" dirty="0" smtClean="0"/>
              <a:t>!</a:t>
            </a:r>
            <a:endParaRPr lang="lt-LT" dirty="0" smtClean="0"/>
          </a:p>
          <a:p>
            <a:endParaRPr lang="lt-LT" dirty="0" smtClean="0"/>
          </a:p>
          <a:p>
            <a:pPr>
              <a:buNone/>
            </a:pPr>
            <a:endParaRPr lang="lt-LT" dirty="0" smtClean="0"/>
          </a:p>
          <a:p>
            <a:r>
              <a:rPr lang="en-US" dirty="0" err="1" smtClean="0"/>
              <a:t>Gro</a:t>
            </a:r>
            <a:r>
              <a:rPr lang="lt-LT" dirty="0" smtClean="0"/>
              <a:t>ž</a:t>
            </a:r>
            <a:r>
              <a:rPr lang="en-US" dirty="0" err="1" smtClean="0"/>
              <a:t>iniai</a:t>
            </a:r>
            <a:r>
              <a:rPr lang="en-US" dirty="0" smtClean="0"/>
              <a:t> </a:t>
            </a:r>
            <a:r>
              <a:rPr lang="lt-LT" dirty="0" smtClean="0"/>
              <a:t>kūriniai parems mūsų mintis apie gyvenimą, įrodys, kad tikrai taip būna. Nepamiršime privalomojo autoriaus kūrinio konteksto (duos taškų </a:t>
            </a:r>
            <a:r>
              <a:rPr lang="lt-LT" dirty="0" smtClean="0">
                <a:sym typeface="Wingdings" pitchFamily="2" charset="2"/>
              </a:rPr>
              <a:t>)</a:t>
            </a:r>
            <a:r>
              <a:rPr lang="en-US" dirty="0" smtClean="0">
                <a:sym typeface="Wingdings" pitchFamily="2" charset="2"/>
              </a:rPr>
              <a:t>!</a:t>
            </a:r>
            <a:endParaRPr lang="lt-L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686800" cy="1143000"/>
          </a:xfrm>
        </p:spPr>
        <p:txBody>
          <a:bodyPr>
            <a:normAutofit fontScale="90000"/>
          </a:bodyPr>
          <a:lstStyle/>
          <a:p>
            <a:r>
              <a:rPr lang="lt-LT" dirty="0" smtClean="0"/>
              <a:t> Literatūrinis       (2)      Samprotavimo</a:t>
            </a:r>
            <a:endParaRPr lang="lt-LT" dirty="0"/>
          </a:p>
        </p:txBody>
      </p:sp>
      <p:sp>
        <p:nvSpPr>
          <p:cNvPr id="3" name="Content Placeholder 2"/>
          <p:cNvSpPr>
            <a:spLocks noGrp="1"/>
          </p:cNvSpPr>
          <p:nvPr>
            <p:ph sz="half" idx="1"/>
          </p:nvPr>
        </p:nvSpPr>
        <p:spPr/>
        <p:txBody>
          <a:bodyPr>
            <a:normAutofit fontScale="77500" lnSpcReduction="20000"/>
          </a:bodyPr>
          <a:lstStyle/>
          <a:p>
            <a:pPr marL="0" indent="0">
              <a:buNone/>
            </a:pPr>
            <a:r>
              <a:rPr lang="lt-LT" dirty="0" smtClean="0"/>
              <a:t>Rašysime moksliniu populiariuoju stiliumi </a:t>
            </a:r>
          </a:p>
          <a:p>
            <a:r>
              <a:rPr lang="lt-LT" b="1" dirty="0" smtClean="0"/>
              <a:t>kalba dalykiška </a:t>
            </a:r>
            <a:r>
              <a:rPr lang="lt-LT" dirty="0" smtClean="0"/>
              <a:t>(vartosime literatūros mokslo sąvokas, terminus, nevartosime 1 asmens formų (</a:t>
            </a:r>
            <a:r>
              <a:rPr lang="lt-LT" i="1" dirty="0" smtClean="0"/>
              <a:t>aš manau </a:t>
            </a:r>
            <a:r>
              <a:rPr lang="lt-LT" dirty="0" smtClean="0"/>
              <a:t>ir pan.))</a:t>
            </a:r>
          </a:p>
          <a:p>
            <a:r>
              <a:rPr lang="lt-LT" dirty="0" smtClean="0"/>
              <a:t> Rašinio </a:t>
            </a:r>
            <a:r>
              <a:rPr lang="lt-LT" b="1" dirty="0" smtClean="0"/>
              <a:t>autorius kaip mokslininkas </a:t>
            </a:r>
            <a:r>
              <a:rPr lang="lt-LT" dirty="0" smtClean="0"/>
              <a:t>analizuoja kūrinius, atrasdamas  literatūros mokslo tiesas. Galima subjektyvi interpretacija, neprieštaraujanti teksto prasmei.</a:t>
            </a:r>
          </a:p>
          <a:p>
            <a:r>
              <a:rPr lang="lt-LT" b="1" dirty="0" smtClean="0"/>
              <a:t>Informacija turi išliekamąją vertę</a:t>
            </a:r>
            <a:r>
              <a:rPr lang="lt-LT" dirty="0" smtClean="0"/>
              <a:t> (pvz.,  rašinyje analizuojama, kaip Savickis vaizduoja žmogų, kaip Maironis atskleidžia patriotizmą).</a:t>
            </a:r>
            <a:endParaRPr lang="lt-LT" dirty="0"/>
          </a:p>
        </p:txBody>
      </p:sp>
      <p:sp>
        <p:nvSpPr>
          <p:cNvPr id="4" name="Content Placeholder 3"/>
          <p:cNvSpPr>
            <a:spLocks noGrp="1"/>
          </p:cNvSpPr>
          <p:nvPr>
            <p:ph sz="half" idx="2"/>
          </p:nvPr>
        </p:nvSpPr>
        <p:spPr/>
        <p:txBody>
          <a:bodyPr>
            <a:normAutofit fontScale="77500" lnSpcReduction="20000"/>
          </a:bodyPr>
          <a:lstStyle/>
          <a:p>
            <a:pPr marL="0" indent="0">
              <a:buNone/>
            </a:pPr>
            <a:r>
              <a:rPr lang="lt-LT" dirty="0" smtClean="0"/>
              <a:t>Rašysime publicistiniu stiliumi</a:t>
            </a:r>
          </a:p>
          <a:p>
            <a:r>
              <a:rPr lang="lt-LT" b="1" dirty="0" smtClean="0"/>
              <a:t>kalba dalykiška  </a:t>
            </a:r>
            <a:r>
              <a:rPr lang="lt-LT" dirty="0" smtClean="0"/>
              <a:t>(vartosime literatūros mokslo sąvokas) </a:t>
            </a:r>
          </a:p>
          <a:p>
            <a:pPr marL="0" indent="0">
              <a:buNone/>
            </a:pPr>
            <a:r>
              <a:rPr lang="lt-LT" dirty="0" smtClean="0"/>
              <a:t> </a:t>
            </a:r>
            <a:r>
              <a:rPr lang="lt-LT" b="1" dirty="0" smtClean="0"/>
              <a:t>ir vaizdinga</a:t>
            </a:r>
            <a:r>
              <a:rPr lang="lt-LT" dirty="0" smtClean="0"/>
              <a:t> (tiks metaforos, palyginimai, retoriniai klausimai ir kt.)</a:t>
            </a:r>
          </a:p>
          <a:p>
            <a:r>
              <a:rPr lang="lt-LT" dirty="0" smtClean="0"/>
              <a:t> Rašinio </a:t>
            </a:r>
            <a:r>
              <a:rPr lang="lt-LT" b="1" dirty="0" smtClean="0"/>
              <a:t>autorius turi atskleisti savo požiūrį</a:t>
            </a:r>
            <a:r>
              <a:rPr lang="lt-LT" dirty="0" smtClean="0"/>
              <a:t>, vertybines nuostatas, tad 1 asmuo tiks (</a:t>
            </a:r>
            <a:r>
              <a:rPr lang="lt-LT" i="1" dirty="0" smtClean="0"/>
              <a:t>aš manau</a:t>
            </a:r>
            <a:r>
              <a:rPr lang="lt-LT" dirty="0" smtClean="0"/>
              <a:t>, </a:t>
            </a:r>
            <a:r>
              <a:rPr lang="lt-LT" i="1" dirty="0" smtClean="0"/>
              <a:t>esu įsitikinęs</a:t>
            </a:r>
            <a:r>
              <a:rPr lang="lt-LT" dirty="0" smtClean="0"/>
              <a:t> ir pan.)</a:t>
            </a:r>
          </a:p>
          <a:p>
            <a:r>
              <a:rPr lang="lt-LT" b="1" dirty="0" smtClean="0"/>
              <a:t>Informacija</a:t>
            </a:r>
            <a:r>
              <a:rPr lang="lt-LT" dirty="0" smtClean="0"/>
              <a:t> bus aktuali Jums, bet </a:t>
            </a:r>
            <a:r>
              <a:rPr lang="lt-LT" b="1" dirty="0" smtClean="0"/>
              <a:t>laikui bėgant  gali prarasti aktualumą</a:t>
            </a:r>
            <a:r>
              <a:rPr lang="lt-LT" dirty="0" smtClean="0"/>
              <a:t>. (pvz., emigracija – aktuali tema dabar, bet po jau metų gali situacija pasikeisti).</a:t>
            </a:r>
          </a:p>
          <a:p>
            <a:endParaRPr lang="lt-L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722344"/>
          </a:xfrm>
        </p:spPr>
        <p:txBody>
          <a:bodyPr>
            <a:normAutofit fontScale="90000"/>
          </a:bodyPr>
          <a:lstStyle/>
          <a:p>
            <a:r>
              <a:rPr lang="lt-LT" dirty="0" smtClean="0"/>
              <a:t>Temų formuluotės</a:t>
            </a:r>
            <a:endParaRPr lang="lt-LT" dirty="0"/>
          </a:p>
        </p:txBody>
      </p:sp>
      <p:sp>
        <p:nvSpPr>
          <p:cNvPr id="3" name="Content Placeholder 2"/>
          <p:cNvSpPr>
            <a:spLocks noGrp="1"/>
          </p:cNvSpPr>
          <p:nvPr>
            <p:ph sz="half" idx="1"/>
          </p:nvPr>
        </p:nvSpPr>
        <p:spPr>
          <a:xfrm>
            <a:off x="457200" y="908720"/>
            <a:ext cx="4038600" cy="5446205"/>
          </a:xfrm>
        </p:spPr>
        <p:txBody>
          <a:bodyPr>
            <a:normAutofit lnSpcReduction="10000"/>
          </a:bodyPr>
          <a:lstStyle/>
          <a:p>
            <a:r>
              <a:rPr lang="lt-LT" sz="2400" b="1" dirty="0" smtClean="0"/>
              <a:t>Kokius svarbius gyvenimo klausimus kelia grožinė </a:t>
            </a:r>
            <a:r>
              <a:rPr lang="lt-LT" sz="2400" b="1" u="sng" dirty="0" smtClean="0"/>
              <a:t>literatūra</a:t>
            </a:r>
            <a:r>
              <a:rPr lang="lt-LT" sz="2400" b="1" dirty="0" smtClean="0"/>
              <a:t>?</a:t>
            </a:r>
          </a:p>
          <a:p>
            <a:endParaRPr lang="lt-LT" sz="2400" b="1" dirty="0" smtClean="0"/>
          </a:p>
          <a:p>
            <a:r>
              <a:rPr lang="lt-LT" sz="2400" b="1" dirty="0" smtClean="0"/>
              <a:t>Kaip vertinama dorybė lietuvių </a:t>
            </a:r>
            <a:r>
              <a:rPr lang="lt-LT" sz="2400" b="1" u="sng" dirty="0" smtClean="0"/>
              <a:t>literatūroje</a:t>
            </a:r>
            <a:r>
              <a:rPr lang="lt-LT" sz="2400" b="1" dirty="0" smtClean="0"/>
              <a:t>?</a:t>
            </a:r>
          </a:p>
          <a:p>
            <a:endParaRPr lang="lt-LT" sz="2400" b="1" dirty="0" smtClean="0"/>
          </a:p>
          <a:p>
            <a:r>
              <a:rPr lang="lt-LT" sz="2400" b="1" dirty="0" smtClean="0"/>
              <a:t>Kaip atskleidžiama meilė Tėvynei </a:t>
            </a:r>
            <a:r>
              <a:rPr lang="lt-LT" sz="2400" b="1" u="sng" dirty="0" smtClean="0"/>
              <a:t>Maironio kūryboje?</a:t>
            </a:r>
          </a:p>
          <a:p>
            <a:pPr>
              <a:buNone/>
            </a:pPr>
            <a:endParaRPr lang="lt-LT" sz="2400" b="1" dirty="0" smtClean="0"/>
          </a:p>
          <a:p>
            <a:r>
              <a:rPr lang="lt-LT" dirty="0" smtClean="0"/>
              <a:t> </a:t>
            </a:r>
            <a:r>
              <a:rPr lang="lt-LT" b="1" dirty="0" smtClean="0"/>
              <a:t>K. Donelaičio „</a:t>
            </a:r>
            <a:r>
              <a:rPr lang="lt-LT" b="1" u="sng" dirty="0" smtClean="0"/>
              <a:t>Metų” didaktika</a:t>
            </a:r>
            <a:endParaRPr lang="lt-LT" b="1" u="sng" dirty="0"/>
          </a:p>
        </p:txBody>
      </p:sp>
      <p:sp>
        <p:nvSpPr>
          <p:cNvPr id="4" name="Content Placeholder 3"/>
          <p:cNvSpPr>
            <a:spLocks noGrp="1"/>
          </p:cNvSpPr>
          <p:nvPr>
            <p:ph sz="half" idx="2"/>
          </p:nvPr>
        </p:nvSpPr>
        <p:spPr>
          <a:xfrm>
            <a:off x="4648200" y="692696"/>
            <a:ext cx="4316288" cy="5662229"/>
          </a:xfrm>
        </p:spPr>
        <p:txBody>
          <a:bodyPr>
            <a:normAutofit lnSpcReduction="10000"/>
          </a:bodyPr>
          <a:lstStyle/>
          <a:p>
            <a:r>
              <a:rPr lang="lt-LT" sz="2400" b="1" dirty="0" smtClean="0"/>
              <a:t>Kokius svarbius gyvenimo klausimus </a:t>
            </a:r>
            <a:r>
              <a:rPr lang="lt-LT" sz="2400" b="1" u="sng" dirty="0" smtClean="0"/>
              <a:t>šiuolaikiniam žmogui </a:t>
            </a:r>
            <a:r>
              <a:rPr lang="lt-LT" sz="2400" b="1" dirty="0" smtClean="0"/>
              <a:t>kelia  grožinė literatūra?</a:t>
            </a:r>
          </a:p>
          <a:p>
            <a:pPr>
              <a:buNone/>
            </a:pPr>
            <a:endParaRPr lang="lt-LT" sz="2400" b="1" dirty="0" smtClean="0"/>
          </a:p>
          <a:p>
            <a:r>
              <a:rPr lang="lt-LT" sz="2400" b="1" dirty="0" smtClean="0"/>
              <a:t>Kaip </a:t>
            </a:r>
            <a:r>
              <a:rPr lang="lt-LT" sz="2400" b="1" u="sng" dirty="0" smtClean="0"/>
              <a:t>lietuviai</a:t>
            </a:r>
            <a:r>
              <a:rPr lang="lt-LT" sz="2400" b="1" dirty="0" smtClean="0"/>
              <a:t> vertina dorą?</a:t>
            </a:r>
          </a:p>
          <a:p>
            <a:pPr>
              <a:buNone/>
            </a:pPr>
            <a:endParaRPr lang="lt-LT" sz="2400" b="1" dirty="0" smtClean="0"/>
          </a:p>
          <a:p>
            <a:r>
              <a:rPr lang="lt-LT" sz="2400" b="1" dirty="0" smtClean="0"/>
              <a:t>Maironio kūrybos </a:t>
            </a:r>
            <a:r>
              <a:rPr lang="lt-LT" sz="2400" b="1" u="sng" dirty="0" smtClean="0"/>
              <a:t>aktualumas</a:t>
            </a:r>
            <a:r>
              <a:rPr lang="lt-LT" b="1" u="sng" dirty="0" smtClean="0"/>
              <a:t> </a:t>
            </a:r>
            <a:r>
              <a:rPr lang="lt-LT" sz="1700" dirty="0" smtClean="0"/>
              <a:t>(</a:t>
            </a:r>
            <a:r>
              <a:rPr lang="lt-LT" sz="1700" dirty="0" err="1" smtClean="0"/>
              <a:t>aktual‖ús</a:t>
            </a:r>
            <a:r>
              <a:rPr lang="lt-LT" sz="1700" dirty="0" smtClean="0"/>
              <a:t> [lot. </a:t>
            </a:r>
            <a:r>
              <a:rPr lang="lt-LT" sz="1700" dirty="0" err="1" smtClean="0"/>
              <a:t>actualis</a:t>
            </a:r>
            <a:r>
              <a:rPr lang="lt-LT" sz="1700" dirty="0" smtClean="0"/>
              <a:t> — </a:t>
            </a:r>
            <a:r>
              <a:rPr lang="lt-LT" sz="1700" dirty="0" smtClean="0">
                <a:hlinkClick r:id="rId2" action="ppaction://hlinkfile" tooltip="faktiškas"/>
              </a:rPr>
              <a:t>faktiškas</a:t>
            </a:r>
            <a:r>
              <a:rPr lang="lt-LT" sz="1700" dirty="0" smtClean="0"/>
              <a:t>, </a:t>
            </a:r>
            <a:r>
              <a:rPr lang="lt-LT" sz="1700" dirty="0" smtClean="0">
                <a:hlinkClick r:id="rId3" action="ppaction://hlinkfile" tooltip="tikras"/>
              </a:rPr>
              <a:t>tikras</a:t>
            </a:r>
            <a:r>
              <a:rPr lang="lt-LT" sz="1700" dirty="0" smtClean="0"/>
              <a:t>; </a:t>
            </a:r>
            <a:r>
              <a:rPr lang="lt-LT" sz="1700" dirty="0" smtClean="0">
                <a:hlinkClick r:id="rId4" action="ppaction://hlinkfile" tooltip="dabar"/>
              </a:rPr>
              <a:t>dabar</a:t>
            </a:r>
            <a:r>
              <a:rPr lang="lt-LT" sz="1700" dirty="0" smtClean="0"/>
              <a:t> esantis]: 1. kalbamuoju metu </a:t>
            </a:r>
            <a:r>
              <a:rPr lang="lt-LT" sz="1700" dirty="0" smtClean="0">
                <a:hlinkClick r:id="rId5" action="ppaction://hlinkfile" tooltip="svarbus"/>
              </a:rPr>
              <a:t>svarbus</a:t>
            </a:r>
            <a:r>
              <a:rPr lang="lt-LT" sz="1700" dirty="0" smtClean="0"/>
              <a:t>, </a:t>
            </a:r>
            <a:r>
              <a:rPr lang="lt-LT" sz="1700" dirty="0" smtClean="0">
                <a:hlinkClick r:id="rId6" action="ppaction://hlinkfile" tooltip="reikšmingas"/>
              </a:rPr>
              <a:t>reikšmingas</a:t>
            </a:r>
            <a:r>
              <a:rPr lang="lt-LT" sz="1700" dirty="0" smtClean="0"/>
              <a:t>)</a:t>
            </a:r>
          </a:p>
          <a:p>
            <a:pPr>
              <a:buNone/>
            </a:pPr>
            <a:endParaRPr lang="lt-LT" sz="1700" dirty="0" smtClean="0"/>
          </a:p>
          <a:p>
            <a:r>
              <a:rPr lang="lt-LT" b="1" dirty="0" smtClean="0"/>
              <a:t>Ar keičiantis laikams keičiasi vertybės?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Ar aiški tema?</a:t>
            </a:r>
            <a:endParaRPr lang="lt-LT" dirty="0"/>
          </a:p>
        </p:txBody>
      </p:sp>
      <p:sp>
        <p:nvSpPr>
          <p:cNvPr id="3" name="Content Placeholder 2"/>
          <p:cNvSpPr>
            <a:spLocks noGrp="1"/>
          </p:cNvSpPr>
          <p:nvPr>
            <p:ph idx="1"/>
          </p:nvPr>
        </p:nvSpPr>
        <p:spPr/>
        <p:txBody>
          <a:bodyPr/>
          <a:lstStyle/>
          <a:p>
            <a:pPr>
              <a:buNone/>
            </a:pPr>
            <a:endParaRPr lang="lt-LT" dirty="0" smtClean="0"/>
          </a:p>
          <a:p>
            <a:pPr>
              <a:buNone/>
            </a:pPr>
            <a:endParaRPr lang="lt-LT" dirty="0" smtClean="0"/>
          </a:p>
          <a:p>
            <a:pPr>
              <a:buNone/>
            </a:pPr>
            <a:r>
              <a:rPr lang="lt-LT" sz="3600" dirty="0" smtClean="0"/>
              <a:t>„Apie kokias vertybes svarbu kalbėti?“</a:t>
            </a:r>
            <a:endParaRPr lang="lt-LT"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Reikalavimai įžangoms</a:t>
            </a:r>
            <a:endParaRPr lang="lt-LT" dirty="0"/>
          </a:p>
        </p:txBody>
      </p:sp>
      <p:sp>
        <p:nvSpPr>
          <p:cNvPr id="3" name="Text Placeholder 2"/>
          <p:cNvSpPr>
            <a:spLocks noGrp="1"/>
          </p:cNvSpPr>
          <p:nvPr>
            <p:ph type="body" idx="1"/>
          </p:nvPr>
        </p:nvSpPr>
        <p:spPr/>
        <p:txBody>
          <a:bodyPr/>
          <a:lstStyle/>
          <a:p>
            <a:r>
              <a:rPr lang="lt-LT" dirty="0" smtClean="0"/>
              <a:t>Literatūrinis rašinys </a:t>
            </a:r>
            <a:endParaRPr lang="lt-LT" dirty="0"/>
          </a:p>
        </p:txBody>
      </p:sp>
      <p:sp>
        <p:nvSpPr>
          <p:cNvPr id="4" name="Text Placeholder 3"/>
          <p:cNvSpPr>
            <a:spLocks noGrp="1"/>
          </p:cNvSpPr>
          <p:nvPr>
            <p:ph type="body" sz="half" idx="3"/>
          </p:nvPr>
        </p:nvSpPr>
        <p:spPr/>
        <p:txBody>
          <a:bodyPr/>
          <a:lstStyle/>
          <a:p>
            <a:r>
              <a:rPr lang="lt-LT" dirty="0" smtClean="0"/>
              <a:t>Samprotavimo rašinys</a:t>
            </a:r>
            <a:endParaRPr lang="lt-LT" dirty="0"/>
          </a:p>
        </p:txBody>
      </p:sp>
      <p:sp>
        <p:nvSpPr>
          <p:cNvPr id="5" name="Content Placeholder 4"/>
          <p:cNvSpPr>
            <a:spLocks noGrp="1"/>
          </p:cNvSpPr>
          <p:nvPr>
            <p:ph sz="quarter" idx="2"/>
          </p:nvPr>
        </p:nvSpPr>
        <p:spPr>
          <a:xfrm>
            <a:off x="179512" y="2514600"/>
            <a:ext cx="4317876" cy="3845720"/>
          </a:xfrm>
        </p:spPr>
        <p:txBody>
          <a:bodyPr>
            <a:normAutofit/>
          </a:bodyPr>
          <a:lstStyle/>
          <a:p>
            <a:r>
              <a:rPr lang="lt-LT" dirty="0" smtClean="0"/>
              <a:t>Geriausia pradėti mintimis apie literatūrą ir iškart sieti su tema.</a:t>
            </a:r>
          </a:p>
          <a:p>
            <a:r>
              <a:rPr lang="lt-LT" dirty="0" smtClean="0"/>
              <a:t>Būtina nurodyti autorius, kurių kūriniai bus analizuojami dėstyme.</a:t>
            </a:r>
          </a:p>
          <a:p>
            <a:r>
              <a:rPr lang="lt-LT" dirty="0" smtClean="0"/>
              <a:t>Idealu būtų suformuluoti  </a:t>
            </a:r>
            <a:r>
              <a:rPr lang="lt-LT" b="1" dirty="0" smtClean="0"/>
              <a:t>pagrindinę mintį </a:t>
            </a:r>
            <a:r>
              <a:rPr lang="lt-LT" dirty="0" smtClean="0"/>
              <a:t>ir </a:t>
            </a:r>
            <a:r>
              <a:rPr lang="lt-LT" b="1" dirty="0" smtClean="0"/>
              <a:t>kūrinių</a:t>
            </a:r>
            <a:r>
              <a:rPr lang="lt-LT" dirty="0" smtClean="0"/>
              <a:t> (privalomojo ir pasirenkamojo) </a:t>
            </a:r>
            <a:r>
              <a:rPr lang="lt-LT" b="1" dirty="0" smtClean="0"/>
              <a:t>sąsajas/skirtumus. (7 taškai)</a:t>
            </a:r>
            <a:endParaRPr lang="lt-LT" b="1" dirty="0"/>
          </a:p>
        </p:txBody>
      </p:sp>
      <p:sp>
        <p:nvSpPr>
          <p:cNvPr id="6" name="Content Placeholder 5"/>
          <p:cNvSpPr>
            <a:spLocks noGrp="1"/>
          </p:cNvSpPr>
          <p:nvPr>
            <p:ph sz="quarter" idx="4"/>
          </p:nvPr>
        </p:nvSpPr>
        <p:spPr/>
        <p:txBody>
          <a:bodyPr>
            <a:normAutofit fontScale="92500" lnSpcReduction="10000"/>
          </a:bodyPr>
          <a:lstStyle/>
          <a:p>
            <a:r>
              <a:rPr lang="lt-LT" dirty="0" smtClean="0"/>
              <a:t>Aptarti  situaciją, jei reikia, paaiškinti sąvokas. (naudojamės   DLKŽ)</a:t>
            </a:r>
          </a:p>
          <a:p>
            <a:r>
              <a:rPr lang="lt-LT" dirty="0" smtClean="0"/>
              <a:t>Iškelti problemą (dažniausiai ji būna temoje).</a:t>
            </a:r>
          </a:p>
          <a:p>
            <a:r>
              <a:rPr lang="lt-LT" dirty="0" smtClean="0"/>
              <a:t>Formuluojame pagrindinę mintį, kurią įrodysime  dėstyme (šią mintį galime  nukelti į rašinio pabaigą).</a:t>
            </a:r>
          </a:p>
          <a:p>
            <a:r>
              <a:rPr lang="lt-LT" dirty="0" smtClean="0">
                <a:solidFill>
                  <a:srgbClr val="C00000"/>
                </a:solidFill>
              </a:rPr>
              <a:t>Jokiu būdu įžangoje negalima nurodyti rašytojų, kurių kūryba remsimės </a:t>
            </a:r>
            <a:r>
              <a:rPr lang="lt-LT" dirty="0" smtClean="0">
                <a:sym typeface="Wingdings" pitchFamily="2" charset="2"/>
              </a:rPr>
              <a:t></a:t>
            </a:r>
            <a:endParaRPr lang="lt-LT" dirty="0" smtClean="0"/>
          </a:p>
          <a:p>
            <a:endParaRPr lang="lt-L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882352"/>
          </a:xfrm>
        </p:spPr>
        <p:txBody>
          <a:bodyPr/>
          <a:lstStyle/>
          <a:p>
            <a:r>
              <a:rPr lang="lt-LT" dirty="0" smtClean="0"/>
              <a:t>Įžangų pavyzdžiai</a:t>
            </a:r>
            <a:endParaRPr lang="lt-LT" dirty="0"/>
          </a:p>
        </p:txBody>
      </p:sp>
      <p:sp>
        <p:nvSpPr>
          <p:cNvPr id="3" name="Content Placeholder 2"/>
          <p:cNvSpPr>
            <a:spLocks noGrp="1"/>
          </p:cNvSpPr>
          <p:nvPr>
            <p:ph sz="half" idx="1"/>
          </p:nvPr>
        </p:nvSpPr>
        <p:spPr>
          <a:xfrm>
            <a:off x="457200" y="1340768"/>
            <a:ext cx="4038600" cy="5014157"/>
          </a:xfrm>
        </p:spPr>
        <p:txBody>
          <a:bodyPr>
            <a:normAutofit fontScale="77500" lnSpcReduction="20000"/>
          </a:bodyPr>
          <a:lstStyle/>
          <a:p>
            <a:pPr>
              <a:buNone/>
            </a:pPr>
            <a:r>
              <a:rPr lang="lt-LT" sz="2800" dirty="0" smtClean="0"/>
              <a:t>LITERATŪRINIS RAŠINYS</a:t>
            </a:r>
          </a:p>
          <a:p>
            <a:r>
              <a:rPr lang="lt-LT" sz="2800" dirty="0" smtClean="0"/>
              <a:t>Grožinė literatūra gyvuoja jau tūkstančius metų. Žmogus jau neįsivaizduoja savo gyvenimo be knygų, kuriose dažnai ieško atsakymų į amžinus žmogaus būties klausimus. </a:t>
            </a:r>
            <a:r>
              <a:rPr lang="lt-LT" sz="2800" b="1" dirty="0" smtClean="0"/>
              <a:t>Šiame darbe, analizuojant   lietuvių rašytojų – V.Mykolaičio – Putino ir Just. Marcinkevičiaus  -  kūrybą, bus stengiamasi atskleisti, kokius svarbius gyvenimo klausimus kelia grožinė literatūra.</a:t>
            </a:r>
          </a:p>
          <a:p>
            <a:pPr>
              <a:buNone/>
            </a:pPr>
            <a:endParaRPr lang="lt-LT" sz="2800" dirty="0" smtClean="0"/>
          </a:p>
          <a:p>
            <a:endParaRPr lang="lt-LT" dirty="0"/>
          </a:p>
        </p:txBody>
      </p:sp>
      <p:sp>
        <p:nvSpPr>
          <p:cNvPr id="4" name="Content Placeholder 3"/>
          <p:cNvSpPr>
            <a:spLocks noGrp="1"/>
          </p:cNvSpPr>
          <p:nvPr>
            <p:ph sz="half" idx="2"/>
          </p:nvPr>
        </p:nvSpPr>
        <p:spPr>
          <a:xfrm>
            <a:off x="4319464" y="1052736"/>
            <a:ext cx="4824536" cy="5040560"/>
          </a:xfrm>
        </p:spPr>
        <p:txBody>
          <a:bodyPr>
            <a:noAutofit/>
          </a:bodyPr>
          <a:lstStyle/>
          <a:p>
            <a:pPr>
              <a:buNone/>
            </a:pPr>
            <a:r>
              <a:rPr lang="lt-LT" sz="2200" dirty="0" smtClean="0"/>
              <a:t>SAMPROTAVIMO RAŠINYS </a:t>
            </a:r>
          </a:p>
          <a:p>
            <a:r>
              <a:rPr lang="lt-LT" sz="2200" dirty="0" smtClean="0"/>
              <a:t>Daugybei žmonių knygos reikalingos kaip duona ir druska. Ir taip bus, kiek mes beišrastume įmantrių kasečių, televizorių ar kitų pakaitalų…“ – yra pasakiusi žymi vaikų rašytoja Astrida </a:t>
            </a:r>
            <a:r>
              <a:rPr lang="lt-LT" sz="2200" dirty="0" err="1" smtClean="0"/>
              <a:t>Lindgren</a:t>
            </a:r>
            <a:r>
              <a:rPr lang="lt-LT" sz="2200" dirty="0" smtClean="0"/>
              <a:t>.  Pritariu šiai minčiai. Juk knygoje kiekvienas randa tai, ko ilgisi siela.  Knygos, ypač grožinė literatūra, dažnai kalba apie mums svarbius dalykus. </a:t>
            </a:r>
            <a:r>
              <a:rPr lang="lt-LT" sz="2200" b="1" dirty="0" smtClean="0"/>
              <a:t>Kokius svarbius gyvenimo klausimus šiuolaikiniam žmogui kelia  grožinė literatūra? </a:t>
            </a:r>
            <a:endParaRPr lang="lt-LT" sz="2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467600" cy="1143000"/>
          </a:xfrm>
        </p:spPr>
        <p:txBody>
          <a:bodyPr/>
          <a:lstStyle/>
          <a:p>
            <a:r>
              <a:rPr lang="lt-LT" dirty="0" smtClean="0"/>
              <a:t>Mokau ir mokausi </a:t>
            </a:r>
            <a:r>
              <a:rPr lang="lt-LT" dirty="0" smtClean="0">
                <a:sym typeface="Wingdings" pitchFamily="2" charset="2"/>
              </a:rPr>
              <a:t>  (2)</a:t>
            </a:r>
            <a:endParaRPr lang="lt-LT" dirty="0"/>
          </a:p>
        </p:txBody>
      </p:sp>
      <p:sp>
        <p:nvSpPr>
          <p:cNvPr id="3" name="Content Placeholder 2"/>
          <p:cNvSpPr>
            <a:spLocks noGrp="1"/>
          </p:cNvSpPr>
          <p:nvPr>
            <p:ph sz="quarter" idx="1"/>
          </p:nvPr>
        </p:nvSpPr>
        <p:spPr>
          <a:xfrm>
            <a:off x="323528" y="1196752"/>
            <a:ext cx="7601272" cy="5277200"/>
          </a:xfrm>
        </p:spPr>
        <p:txBody>
          <a:bodyPr>
            <a:normAutofit fontScale="77500" lnSpcReduction="20000"/>
          </a:bodyPr>
          <a:lstStyle/>
          <a:p>
            <a:pPr marL="457200" indent="-457200">
              <a:buNone/>
            </a:pPr>
            <a:r>
              <a:rPr lang="lt-LT" sz="3600" dirty="0" smtClean="0"/>
              <a:t>7. Mokytojas turi galimybę rinktis ir atsako už savo veiksmus</a:t>
            </a:r>
            <a:r>
              <a:rPr lang="lt-LT" dirty="0" smtClean="0"/>
              <a:t>. </a:t>
            </a:r>
            <a:r>
              <a:rPr lang="lt-LT" sz="2100" dirty="0" smtClean="0"/>
              <a:t>Jei pasirinkęs mokytojo profesiją neatsakytų už savo veiksmus, būtų nepakaltinamas, o nepakaltinami mokykloje dirbti negali. </a:t>
            </a:r>
          </a:p>
          <a:p>
            <a:pPr marL="457200" indent="-457200">
              <a:buNone/>
            </a:pPr>
            <a:r>
              <a:rPr lang="lt-LT" sz="3600" dirty="0" smtClean="0"/>
              <a:t>4. Mokytojo pasiaukojimas ir šiandien yra prasmingas. </a:t>
            </a:r>
            <a:r>
              <a:rPr lang="lt-LT" dirty="0" smtClean="0"/>
              <a:t>Nedaug rasime profesijų, kurios ugdo tikrąsias  vertybes dvasinę krizę išgyvenančioje visuomenėje.  </a:t>
            </a:r>
          </a:p>
          <a:p>
            <a:pPr>
              <a:buNone/>
            </a:pPr>
            <a:r>
              <a:rPr lang="lt-LT" sz="3600" dirty="0" smtClean="0"/>
              <a:t>5. Nuliūdimas dažnai spaudžia lietuvio (-</a:t>
            </a:r>
            <a:r>
              <a:rPr lang="lt-LT" sz="3600" dirty="0" err="1" smtClean="0"/>
              <a:t>ių</a:t>
            </a:r>
            <a:r>
              <a:rPr lang="lt-LT" sz="3600" dirty="0" smtClean="0"/>
              <a:t> k.) mokytojo širdį</a:t>
            </a:r>
            <a:r>
              <a:rPr lang="lt-LT" dirty="0" smtClean="0"/>
              <a:t>, nes tokia yra mūsų tautos švietimo sistema. </a:t>
            </a:r>
          </a:p>
          <a:p>
            <a:pPr>
              <a:buNone/>
            </a:pPr>
            <a:r>
              <a:rPr lang="lt-LT" sz="3600" dirty="0" smtClean="0"/>
              <a:t>6. Vis dėlto mokytojas labai kentėtų, netekęs gimtųjų namų</a:t>
            </a:r>
            <a:r>
              <a:rPr lang="lt-LT" dirty="0" smtClean="0"/>
              <a:t>, nes jis nuolat siekia idealo, doro ir aukšto, vardan tos Lietuvos.</a:t>
            </a:r>
          </a:p>
          <a:p>
            <a:pPr>
              <a:buNone/>
            </a:pPr>
            <a:r>
              <a:rPr lang="lt-LT" sz="4000" dirty="0" smtClean="0"/>
              <a:t>7.Maištas tai subrendusio mokytojo požymis, </a:t>
            </a:r>
            <a:r>
              <a:rPr lang="lt-LT" dirty="0" smtClean="0"/>
              <a:t>nors tik jis vienas taip mano.</a:t>
            </a:r>
          </a:p>
          <a:p>
            <a:endParaRPr lang="lt-L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lt-LT" dirty="0" smtClean="0"/>
              <a:t>Samprotavimo rašinio  įžanga</a:t>
            </a:r>
            <a:endParaRPr lang="lt-LT" dirty="0"/>
          </a:p>
        </p:txBody>
      </p:sp>
      <p:sp>
        <p:nvSpPr>
          <p:cNvPr id="3" name="Content Placeholder 2"/>
          <p:cNvSpPr>
            <a:spLocks noGrp="1"/>
          </p:cNvSpPr>
          <p:nvPr>
            <p:ph idx="1"/>
          </p:nvPr>
        </p:nvSpPr>
        <p:spPr>
          <a:xfrm>
            <a:off x="457200" y="1196752"/>
            <a:ext cx="8229600" cy="5661248"/>
          </a:xfrm>
        </p:spPr>
        <p:txBody>
          <a:bodyPr>
            <a:normAutofit/>
          </a:bodyPr>
          <a:lstStyle/>
          <a:p>
            <a:pPr>
              <a:buNone/>
            </a:pPr>
            <a:r>
              <a:rPr lang="lt-LT" dirty="0" smtClean="0"/>
              <a:t>Gera įžanga: </a:t>
            </a:r>
          </a:p>
          <a:p>
            <a:r>
              <a:rPr lang="lt-LT" dirty="0" smtClean="0"/>
              <a:t>Pradedama citata, polemika ar kt. (rodo mokinio išskirtinius gebėjimus)</a:t>
            </a:r>
          </a:p>
          <a:p>
            <a:r>
              <a:rPr lang="lt-LT" dirty="0" smtClean="0"/>
              <a:t>Nuosekli, nėra nereikalingų sakinių, neišplėtotos mintys, aiškiai, kryptingai einama į temos dėstymą (pavojinga vartoti jungtuką  „tačiau“, jie nėra polemikos).</a:t>
            </a:r>
          </a:p>
          <a:p>
            <a:r>
              <a:rPr lang="lt-LT" dirty="0" smtClean="0"/>
              <a:t>Įžanga baigiam probleminiu klausimu, kuris dažniausiai būna temoje (į šį klausimą atsakysime dėstyme), arba pagrindine rašinio mintimi, kuri atskleidžiama dėstyme</a:t>
            </a:r>
          </a:p>
          <a:p>
            <a:endParaRPr lang="lt-LT" dirty="0" smtClean="0"/>
          </a:p>
          <a:p>
            <a:endParaRPr lang="lt-L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lstStyle/>
          <a:p>
            <a:r>
              <a:rPr lang="lt-LT" dirty="0" smtClean="0"/>
              <a:t>Samprotavimo rašinio  pabaiga</a:t>
            </a:r>
            <a:endParaRPr lang="lt-LT" dirty="0"/>
          </a:p>
        </p:txBody>
      </p:sp>
      <p:sp>
        <p:nvSpPr>
          <p:cNvPr id="3" name="Content Placeholder 2"/>
          <p:cNvSpPr>
            <a:spLocks noGrp="1"/>
          </p:cNvSpPr>
          <p:nvPr>
            <p:ph idx="1"/>
          </p:nvPr>
        </p:nvSpPr>
        <p:spPr/>
        <p:txBody>
          <a:bodyPr>
            <a:normAutofit fontScale="92500" lnSpcReduction="10000"/>
          </a:bodyPr>
          <a:lstStyle/>
          <a:p>
            <a:endParaRPr lang="lt-LT" dirty="0" smtClean="0"/>
          </a:p>
          <a:p>
            <a:pPr>
              <a:buNone/>
            </a:pPr>
            <a:r>
              <a:rPr lang="lt-LT" dirty="0" smtClean="0"/>
              <a:t>Gera pabaiga :</a:t>
            </a:r>
          </a:p>
          <a:p>
            <a:r>
              <a:rPr lang="lt-LT" b="1" dirty="0" smtClean="0"/>
              <a:t>Pirmas</a:t>
            </a:r>
            <a:r>
              <a:rPr lang="lt-LT" dirty="0" smtClean="0"/>
              <a:t> sakinys -  apibendrinta mintis apie visas dėstymo pastraipas.</a:t>
            </a:r>
          </a:p>
          <a:p>
            <a:r>
              <a:rPr lang="lt-LT" dirty="0" smtClean="0"/>
              <a:t>Antras sakinys  akcentuoja pirmą dėstymo dalį.</a:t>
            </a:r>
          </a:p>
          <a:p>
            <a:r>
              <a:rPr lang="lt-LT" dirty="0" smtClean="0"/>
              <a:t>Trečias sakinys – antrą dėstymo dalį.</a:t>
            </a:r>
          </a:p>
          <a:p>
            <a:r>
              <a:rPr lang="lt-LT" dirty="0" smtClean="0"/>
              <a:t>Ketvirtas – trečią dėstymo dalį.</a:t>
            </a:r>
          </a:p>
          <a:p>
            <a:pPr>
              <a:buNone/>
            </a:pPr>
            <a:r>
              <a:rPr lang="lt-LT" b="1" dirty="0" smtClean="0"/>
              <a:t>(Arba ilgas  sudėtinis mišrusis  sakinys akcentuoja kiekvienos dėstymo dalies mintį)</a:t>
            </a:r>
          </a:p>
          <a:p>
            <a:r>
              <a:rPr lang="lt-LT" dirty="0" smtClean="0">
                <a:solidFill>
                  <a:srgbClr val="FF0000"/>
                </a:solidFill>
              </a:rPr>
              <a:t>Prieš skiriant pirmąjį darbą, analizuojamas mokomasis rašinys.</a:t>
            </a:r>
          </a:p>
          <a:p>
            <a:endParaRPr lang="lt-LT" dirty="0" smtClean="0"/>
          </a:p>
          <a:p>
            <a:endParaRPr lang="lt-LT" dirty="0" smtClean="0"/>
          </a:p>
          <a:p>
            <a:endParaRPr lang="lt-LT" dirty="0" smtClean="0"/>
          </a:p>
          <a:p>
            <a:endParaRPr lang="lt-LT" dirty="0" smtClean="0"/>
          </a:p>
          <a:p>
            <a:endParaRPr lang="lt-LT" dirty="0" smtClean="0"/>
          </a:p>
          <a:p>
            <a:endParaRPr lang="lt-LT" dirty="0" smtClean="0"/>
          </a:p>
          <a:p>
            <a:endParaRPr lang="lt-LT"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Įžangos ir pabaigos dermė.</a:t>
            </a:r>
            <a:endParaRPr lang="lt-LT" dirty="0"/>
          </a:p>
        </p:txBody>
      </p:sp>
      <p:sp>
        <p:nvSpPr>
          <p:cNvPr id="3" name="Content Placeholder 2"/>
          <p:cNvSpPr>
            <a:spLocks noGrp="1"/>
          </p:cNvSpPr>
          <p:nvPr>
            <p:ph idx="1"/>
          </p:nvPr>
        </p:nvSpPr>
        <p:spPr/>
        <p:txBody>
          <a:bodyPr/>
          <a:lstStyle/>
          <a:p>
            <a:r>
              <a:rPr lang="lt-LT" dirty="0" smtClean="0"/>
              <a:t>Aptariame parengtą užduotį.</a:t>
            </a:r>
            <a:endParaRPr lang="lt-LT" dirty="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4716016" y="3356992"/>
            <a:ext cx="2448272" cy="2258824"/>
          </a:xfrm>
          <a:prstGeom prst="rect">
            <a:avLst/>
          </a:prstGeom>
          <a:noFill/>
        </p:spPr>
      </p:pic>
      <p:pic>
        <p:nvPicPr>
          <p:cNvPr id="7"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7380312" y="3861048"/>
            <a:ext cx="1560946" cy="1440160"/>
          </a:xfrm>
          <a:prstGeom prst="rect">
            <a:avLst/>
          </a:prstGeom>
          <a:noFill/>
        </p:spPr>
      </p:pic>
      <p:pic>
        <p:nvPicPr>
          <p:cNvPr id="8"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251520" y="3861048"/>
            <a:ext cx="1629907" cy="1503784"/>
          </a:xfrm>
          <a:prstGeom prst="rect">
            <a:avLst/>
          </a:prstGeom>
          <a:noFill/>
        </p:spPr>
      </p:pic>
      <p:pic>
        <p:nvPicPr>
          <p:cNvPr id="9"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2267744" y="3429000"/>
            <a:ext cx="2448272" cy="225882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964488" cy="1143000"/>
          </a:xfrm>
        </p:spPr>
        <p:txBody>
          <a:bodyPr>
            <a:noAutofit/>
          </a:bodyPr>
          <a:lstStyle/>
          <a:p>
            <a:r>
              <a:rPr lang="lt-LT" sz="4000" b="1" dirty="0" smtClean="0"/>
              <a:t>Temos atskleidimas. </a:t>
            </a:r>
            <a:br>
              <a:rPr lang="lt-LT" sz="4000" b="1" dirty="0" smtClean="0"/>
            </a:br>
            <a:r>
              <a:rPr lang="lt-LT" sz="4000" b="1" dirty="0" smtClean="0"/>
              <a:t>Teiginių formulavimas. </a:t>
            </a:r>
            <a:endParaRPr lang="lt-LT" sz="4000" b="1" dirty="0"/>
          </a:p>
        </p:txBody>
      </p:sp>
      <p:sp>
        <p:nvSpPr>
          <p:cNvPr id="3" name="Content Placeholder 2"/>
          <p:cNvSpPr>
            <a:spLocks noGrp="1"/>
          </p:cNvSpPr>
          <p:nvPr>
            <p:ph idx="1"/>
          </p:nvPr>
        </p:nvSpPr>
        <p:spPr/>
        <p:txBody>
          <a:bodyPr/>
          <a:lstStyle/>
          <a:p>
            <a:r>
              <a:rPr lang="lt-LT" dirty="0" smtClean="0"/>
              <a:t>Pagrindinė problema – mokiniai nemoka atsakyti į klausimą.</a:t>
            </a:r>
          </a:p>
          <a:p>
            <a:endParaRPr lang="lt-LT" dirty="0" smtClean="0"/>
          </a:p>
          <a:p>
            <a:endParaRPr lang="lt-LT" dirty="0" smtClean="0"/>
          </a:p>
          <a:p>
            <a:r>
              <a:rPr lang="lt-LT" dirty="0" smtClean="0"/>
              <a:t>Būtina mokyti paprastai ir aiškiai atsakyti į temos užduotą klausimą. </a:t>
            </a:r>
            <a:endParaRPr lang="lt-L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60816"/>
          </a:xfrm>
        </p:spPr>
        <p:txBody>
          <a:bodyPr>
            <a:normAutofit fontScale="90000"/>
          </a:bodyPr>
          <a:lstStyle/>
          <a:p>
            <a:r>
              <a:rPr lang="lt-LT" dirty="0" smtClean="0"/>
              <a:t>Iš VBE </a:t>
            </a:r>
            <a:br>
              <a:rPr lang="lt-LT" dirty="0" smtClean="0"/>
            </a:br>
            <a:r>
              <a:rPr lang="lt-LT" sz="4000" b="1" dirty="0" smtClean="0"/>
              <a:t>„Ar meilė suteikia kasdienybei kilnumo?“ </a:t>
            </a:r>
            <a:r>
              <a:rPr lang="lt-LT" dirty="0" smtClean="0"/>
              <a:t/>
            </a:r>
            <a:br>
              <a:rPr lang="lt-LT" dirty="0" smtClean="0"/>
            </a:br>
            <a:endParaRPr lang="lt-LT" dirty="0"/>
          </a:p>
        </p:txBody>
      </p:sp>
      <p:sp>
        <p:nvSpPr>
          <p:cNvPr id="3" name="Content Placeholder 2"/>
          <p:cNvSpPr>
            <a:spLocks noGrp="1"/>
          </p:cNvSpPr>
          <p:nvPr>
            <p:ph idx="1"/>
          </p:nvPr>
        </p:nvSpPr>
        <p:spPr/>
        <p:txBody>
          <a:bodyPr/>
          <a:lstStyle/>
          <a:p>
            <a:pPr>
              <a:buNone/>
            </a:pPr>
            <a:r>
              <a:rPr lang="lt-LT" dirty="0" smtClean="0"/>
              <a:t>1. Naujai užgimę jausmai pakeičia žmogaus kasdieninį gyvenimą. (M. </a:t>
            </a:r>
            <a:r>
              <a:rPr lang="lt-LT" dirty="0" err="1" smtClean="0"/>
              <a:t>Katiliškis</a:t>
            </a:r>
            <a:r>
              <a:rPr lang="lt-LT" dirty="0" smtClean="0"/>
              <a:t>)</a:t>
            </a:r>
          </a:p>
          <a:p>
            <a:pPr>
              <a:buNone/>
            </a:pPr>
            <a:endParaRPr lang="lt-LT" dirty="0" smtClean="0"/>
          </a:p>
          <a:p>
            <a:pPr>
              <a:buNone/>
            </a:pPr>
            <a:r>
              <a:rPr lang="lt-LT" dirty="0" smtClean="0"/>
              <a:t>2. Žmogus jaučia kilnumo jausmą, kai žino, kad jis yra kažkam reikalingas. (Tremtyje meilė padėjo kažkam išgyventi)</a:t>
            </a:r>
            <a:endParaRPr lang="lt-L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04832"/>
          </a:xfrm>
        </p:spPr>
        <p:txBody>
          <a:bodyPr>
            <a:normAutofit fontScale="90000"/>
          </a:bodyPr>
          <a:lstStyle/>
          <a:p>
            <a:r>
              <a:rPr lang="lt-LT" dirty="0" smtClean="0"/>
              <a:t>Iš VBE </a:t>
            </a:r>
            <a:br>
              <a:rPr lang="lt-LT" dirty="0" smtClean="0"/>
            </a:br>
            <a:r>
              <a:rPr lang="lt-LT" sz="5400" b="1" dirty="0" smtClean="0"/>
              <a:t>„Ar meilė suteikia kasdienybei kilnumo?“ (1)</a:t>
            </a:r>
            <a:r>
              <a:rPr lang="lt-LT" dirty="0" smtClean="0"/>
              <a:t/>
            </a:r>
            <a:br>
              <a:rPr lang="lt-LT" dirty="0" smtClean="0"/>
            </a:br>
            <a:endParaRPr lang="lt-LT" dirty="0"/>
          </a:p>
        </p:txBody>
      </p:sp>
      <p:sp>
        <p:nvSpPr>
          <p:cNvPr id="3" name="Content Placeholder 2"/>
          <p:cNvSpPr>
            <a:spLocks noGrp="1"/>
          </p:cNvSpPr>
          <p:nvPr>
            <p:ph idx="1"/>
          </p:nvPr>
        </p:nvSpPr>
        <p:spPr/>
        <p:txBody>
          <a:bodyPr/>
          <a:lstStyle/>
          <a:p>
            <a:pPr marL="514350" indent="-514350">
              <a:buNone/>
            </a:pPr>
            <a:r>
              <a:rPr lang="lt-LT" dirty="0" smtClean="0"/>
              <a:t>1.Meilė – jausmas, išlaisvinantis žmogų iš kasdienybės pančių, suteikiantis jam laimės, tačiau galintis suteikti ir neigiamų emocijų. </a:t>
            </a:r>
          </a:p>
          <a:p>
            <a:pPr marL="514350" indent="-514350">
              <a:buNone/>
            </a:pPr>
            <a:r>
              <a:rPr lang="lt-LT" dirty="0" smtClean="0"/>
              <a:t>(Vaižgantas „Dėdės ir dėdienės“)</a:t>
            </a:r>
          </a:p>
          <a:p>
            <a:pPr marL="514350" indent="-514350">
              <a:buAutoNum type="arabicPeriod"/>
            </a:pPr>
            <a:endParaRPr lang="lt-LT" dirty="0" smtClean="0"/>
          </a:p>
          <a:p>
            <a:pPr marL="514350" indent="-514350">
              <a:buNone/>
            </a:pPr>
            <a:endParaRPr lang="lt-LT" dirty="0" smtClean="0"/>
          </a:p>
          <a:p>
            <a:pPr>
              <a:buNone/>
            </a:pPr>
            <a:r>
              <a:rPr lang="lt-LT" dirty="0" smtClean="0"/>
              <a:t>2. Vis dėlto meilė gali sukleti daug skaudžių emocijų ir kardinaliai pakeisti žmogaus gyvenimą.  </a:t>
            </a:r>
          </a:p>
          <a:p>
            <a:pPr>
              <a:buNone/>
            </a:pPr>
            <a:r>
              <a:rPr lang="lt-LT" dirty="0" smtClean="0"/>
              <a:t>(Kunčino „Tūla“)</a:t>
            </a:r>
            <a:endParaRPr lang="lt-L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60816"/>
          </a:xfrm>
        </p:spPr>
        <p:txBody>
          <a:bodyPr>
            <a:normAutofit fontScale="90000"/>
          </a:bodyPr>
          <a:lstStyle/>
          <a:p>
            <a:r>
              <a:rPr lang="lt-LT" sz="4000" b="1" dirty="0" smtClean="0"/>
              <a:t>„Ar meilė suteikia kasdienybei kilnumo?“ </a:t>
            </a:r>
            <a:r>
              <a:rPr lang="lt-LT" dirty="0" smtClean="0"/>
              <a:t/>
            </a:r>
            <a:br>
              <a:rPr lang="lt-LT" dirty="0" smtClean="0"/>
            </a:br>
            <a:endParaRPr lang="lt-LT" dirty="0"/>
          </a:p>
        </p:txBody>
      </p:sp>
      <p:sp>
        <p:nvSpPr>
          <p:cNvPr id="3" name="Content Placeholder 2"/>
          <p:cNvSpPr>
            <a:spLocks noGrp="1"/>
          </p:cNvSpPr>
          <p:nvPr>
            <p:ph idx="1"/>
          </p:nvPr>
        </p:nvSpPr>
        <p:spPr/>
        <p:txBody>
          <a:bodyPr/>
          <a:lstStyle/>
          <a:p>
            <a:r>
              <a:rPr lang="lt-LT" dirty="0" smtClean="0"/>
              <a:t>1. </a:t>
            </a:r>
            <a:r>
              <a:rPr lang="lt-LT" sz="3600" dirty="0" smtClean="0"/>
              <a:t>Dažniausiai tyra, švelni meilė suteikia žmogaus  gyvenimui kilnumo.</a:t>
            </a:r>
          </a:p>
          <a:p>
            <a:pPr>
              <a:buNone/>
            </a:pPr>
            <a:r>
              <a:rPr lang="lt-LT" sz="3600" dirty="0" smtClean="0"/>
              <a:t>(Vaižgantas)</a:t>
            </a:r>
          </a:p>
          <a:p>
            <a:pPr>
              <a:buNone/>
            </a:pPr>
            <a:r>
              <a:rPr lang="lt-LT" sz="3600" dirty="0" smtClean="0"/>
              <a:t>2. Bet kartais meilė užklumpa žmogų kaip pražūtinga aistra, griaunanti kitų laimę. Tokia meilė nebus kilni.</a:t>
            </a:r>
          </a:p>
          <a:p>
            <a:pPr>
              <a:buNone/>
            </a:pPr>
            <a:r>
              <a:rPr lang="lt-LT" sz="3600" dirty="0" smtClean="0"/>
              <a:t>(</a:t>
            </a:r>
            <a:r>
              <a:rPr lang="lt-LT" sz="3600" dirty="0" err="1" smtClean="0"/>
              <a:t>Katiliškis</a:t>
            </a:r>
            <a:r>
              <a:rPr lang="lt-LT" sz="3600" dirty="0" smtClean="0"/>
              <a:t>)</a:t>
            </a:r>
            <a:endParaRPr lang="lt-LT" sz="3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lt-LT" dirty="0" smtClean="0"/>
              <a:t>Ar dora užsidėti kaukę?</a:t>
            </a:r>
            <a:endParaRPr lang="lt-LT" dirty="0"/>
          </a:p>
        </p:txBody>
      </p:sp>
      <p:sp>
        <p:nvSpPr>
          <p:cNvPr id="3" name="Content Placeholder 2"/>
          <p:cNvSpPr>
            <a:spLocks noGrp="1"/>
          </p:cNvSpPr>
          <p:nvPr>
            <p:ph idx="1"/>
          </p:nvPr>
        </p:nvSpPr>
        <p:spPr/>
        <p:txBody>
          <a:bodyPr>
            <a:normAutofit fontScale="92500" lnSpcReduction="10000"/>
          </a:bodyPr>
          <a:lstStyle/>
          <a:p>
            <a:pPr>
              <a:buNone/>
            </a:pPr>
            <a:r>
              <a:rPr lang="lt-LT" dirty="0" smtClean="0"/>
              <a:t>1. Dažniausiai kaukę užsidėti nedora, nes tokiu būdu žmogus siekia savanaudiškų tikslų. (Klaudijus)</a:t>
            </a:r>
          </a:p>
          <a:p>
            <a:endParaRPr lang="lt-LT" dirty="0" smtClean="0"/>
          </a:p>
          <a:p>
            <a:pPr>
              <a:buNone/>
            </a:pPr>
            <a:r>
              <a:rPr lang="lt-LT" dirty="0" smtClean="0"/>
              <a:t>2. Vis dėlto būna tokių aplinkybių, kai kaukę užsidėti yra būtina. Doras žmogus priverstas tai padaryti, kai siekia kilnaus tikslo. (Hamletas)</a:t>
            </a:r>
          </a:p>
          <a:p>
            <a:pPr>
              <a:buNone/>
            </a:pPr>
            <a:endParaRPr lang="lt-LT" dirty="0" smtClean="0"/>
          </a:p>
          <a:p>
            <a:pPr>
              <a:buNone/>
            </a:pPr>
            <a:r>
              <a:rPr lang="lt-LT" dirty="0" smtClean="0"/>
              <a:t>3. Kartais kaukę žmogus užsideda, norėdamas išgyventi absurdo pasaulyje, siekdamas atsiriboti nuo supančio blogio. Tokio žmogaus negalima vadinti nedoru.  („Dievų miškas”)</a:t>
            </a:r>
          </a:p>
          <a:p>
            <a:pPr>
              <a:buNone/>
            </a:pPr>
            <a:endParaRPr lang="lt-LT"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508888"/>
          </a:xfrm>
        </p:spPr>
        <p:txBody>
          <a:bodyPr>
            <a:normAutofit fontScale="90000"/>
          </a:bodyPr>
          <a:lstStyle/>
          <a:p>
            <a:r>
              <a:rPr lang="lt-LT" sz="4000" b="1" dirty="0" smtClean="0"/>
              <a:t>Ką reiškia gyventi prasmingai?</a:t>
            </a:r>
            <a:br>
              <a:rPr lang="lt-LT" sz="4000" b="1" dirty="0" smtClean="0"/>
            </a:br>
            <a:r>
              <a:rPr lang="lt-LT" sz="3100" dirty="0" err="1" smtClean="0"/>
              <a:t>J.Radvanas</a:t>
            </a:r>
            <a:r>
              <a:rPr lang="lt-LT" sz="3100" dirty="0" smtClean="0"/>
              <a:t>, V.Šekspyras, K.Donelaitis</a:t>
            </a:r>
            <a:br>
              <a:rPr lang="lt-LT" sz="3100" dirty="0" smtClean="0"/>
            </a:br>
            <a:r>
              <a:rPr lang="lt-LT" sz="3100" dirty="0" smtClean="0"/>
              <a:t/>
            </a:r>
            <a:br>
              <a:rPr lang="lt-LT" sz="3100" dirty="0" smtClean="0"/>
            </a:br>
            <a:r>
              <a:rPr lang="lt-LT" dirty="0" smtClean="0"/>
              <a:t/>
            </a:r>
            <a:br>
              <a:rPr lang="lt-LT" dirty="0" smtClean="0"/>
            </a:br>
            <a:endParaRPr lang="lt-LT" dirty="0"/>
          </a:p>
        </p:txBody>
      </p:sp>
      <p:sp>
        <p:nvSpPr>
          <p:cNvPr id="3" name="Content Placeholder 2"/>
          <p:cNvSpPr>
            <a:spLocks noGrp="1"/>
          </p:cNvSpPr>
          <p:nvPr>
            <p:ph idx="1"/>
          </p:nvPr>
        </p:nvSpPr>
        <p:spPr/>
        <p:txBody>
          <a:bodyPr>
            <a:normAutofit fontScale="92500" lnSpcReduction="10000"/>
          </a:bodyPr>
          <a:lstStyle/>
          <a:p>
            <a:pPr marL="514350" indent="-514350">
              <a:buNone/>
            </a:pPr>
            <a:r>
              <a:rPr lang="lt-LT" dirty="0" smtClean="0"/>
              <a:t>1. Dažnai nereikia prasmės ieškoti, ji yra savaime, sąžiningai dirbant kasdienį darbą. (K.Donelaitis)</a:t>
            </a:r>
          </a:p>
          <a:p>
            <a:pPr marL="514350" indent="-514350">
              <a:buNone/>
            </a:pPr>
            <a:endParaRPr lang="lt-LT" dirty="0" smtClean="0"/>
          </a:p>
          <a:p>
            <a:pPr marL="514350" indent="-514350">
              <a:buNone/>
            </a:pPr>
            <a:r>
              <a:rPr lang="lt-LT" dirty="0" smtClean="0"/>
              <a:t>2.Gyvenimas prasmingas tada, kai žmogus siekia keisti pasaulį, daro jį geresnį, gina tikrąsias vertybes. (Hamletas)</a:t>
            </a:r>
          </a:p>
          <a:p>
            <a:pPr marL="514350" indent="-514350">
              <a:buNone/>
            </a:pPr>
            <a:endParaRPr lang="lt-LT" dirty="0" smtClean="0"/>
          </a:p>
          <a:p>
            <a:pPr marL="514350" indent="-514350">
              <a:buNone/>
            </a:pPr>
            <a:r>
              <a:rPr lang="lt-LT" dirty="0" smtClean="0"/>
              <a:t>3.  Deja, būna ir tokių žmonių, kuriems gyvenimo prasmė – turtai ir garbė. Savaime tokie dalykai nėra blogis, bet dažnai jų siekdamas žmogus pamiršta dvasines vertybes.</a:t>
            </a:r>
          </a:p>
          <a:p>
            <a:pPr marL="514350" indent="-514350">
              <a:buNone/>
            </a:pPr>
            <a:r>
              <a:rPr lang="lt-LT" dirty="0" smtClean="0"/>
              <a:t>       (Klaudijus)</a:t>
            </a:r>
            <a:endParaRPr lang="lt-L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„Ką mums reiškia istorija?”</a:t>
            </a:r>
            <a:br>
              <a:rPr lang="lt-LT" dirty="0" smtClean="0"/>
            </a:br>
            <a:r>
              <a:rPr lang="lt-LT" dirty="0" smtClean="0"/>
              <a:t>Ar teiginiai įrodo temą?</a:t>
            </a:r>
            <a:endParaRPr lang="lt-LT" dirty="0"/>
          </a:p>
        </p:txBody>
      </p:sp>
      <p:sp>
        <p:nvSpPr>
          <p:cNvPr id="3" name="Content Placeholder 2"/>
          <p:cNvSpPr>
            <a:spLocks noGrp="1"/>
          </p:cNvSpPr>
          <p:nvPr>
            <p:ph idx="1"/>
          </p:nvPr>
        </p:nvSpPr>
        <p:spPr/>
        <p:txBody>
          <a:bodyPr>
            <a:normAutofit lnSpcReduction="10000"/>
          </a:bodyPr>
          <a:lstStyle/>
          <a:p>
            <a:r>
              <a:rPr lang="lt-LT" dirty="0" smtClean="0"/>
              <a:t>Tam tikri istoriniai įvykiai gali gerokai žmogų aplamdyti ir trukdyti jam save realizuoti. (Remarkas „Vakarų fronte nieko naujo”)</a:t>
            </a:r>
          </a:p>
          <a:p>
            <a:r>
              <a:rPr lang="lt-LT" dirty="0" smtClean="0"/>
              <a:t>Nepalankiai susiklosčiusios istorinės aplinkybės gali iš žmogaus atimti apsisprendimo laisvę. (tremtys, S.Nėris Rusijoje)</a:t>
            </a:r>
          </a:p>
          <a:p>
            <a:r>
              <a:rPr lang="lt-LT" dirty="0" smtClean="0"/>
              <a:t>Tačiau būna ir taip, kad istoriniai įvykiai sužadina žmogaus savimonę ir paskatina elgtis didvyriškai.</a:t>
            </a:r>
          </a:p>
          <a:p>
            <a:pPr>
              <a:buNone/>
            </a:pPr>
            <a:r>
              <a:rPr lang="lt-LT" dirty="0" smtClean="0"/>
              <a:t>(Maironį garbinga praeitis pastūmėjo dalyvauti tautiniame atgimime)</a:t>
            </a:r>
          </a:p>
          <a:p>
            <a:pPr>
              <a:buNone/>
            </a:pPr>
            <a:r>
              <a:rPr lang="lt-LT" dirty="0" smtClean="0">
                <a:solidFill>
                  <a:srgbClr val="FF0000"/>
                </a:solidFill>
              </a:rPr>
              <a:t>Praktinis darbas – išrinkti teiginius šiai temai.</a:t>
            </a:r>
            <a:endParaRPr lang="lt-LT"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Mokau ir mokausi </a:t>
            </a:r>
            <a:r>
              <a:rPr lang="lt-LT" dirty="0" smtClean="0">
                <a:sym typeface="Wingdings" pitchFamily="2" charset="2"/>
              </a:rPr>
              <a:t>  (3)</a:t>
            </a:r>
            <a:endParaRPr lang="lt-LT" dirty="0"/>
          </a:p>
        </p:txBody>
      </p:sp>
      <p:sp>
        <p:nvSpPr>
          <p:cNvPr id="3" name="Content Placeholder 2"/>
          <p:cNvSpPr>
            <a:spLocks noGrp="1"/>
          </p:cNvSpPr>
          <p:nvPr>
            <p:ph sz="quarter" idx="1"/>
          </p:nvPr>
        </p:nvSpPr>
        <p:spPr/>
        <p:txBody>
          <a:bodyPr/>
          <a:lstStyle/>
          <a:p>
            <a:pPr>
              <a:buNone/>
            </a:pPr>
            <a:r>
              <a:rPr lang="lt-LT" sz="2800" dirty="0" smtClean="0"/>
              <a:t>8.Istorija dar išaukštins mokytojų siekį kurti tobulesnį pasaulį.</a:t>
            </a:r>
          </a:p>
          <a:p>
            <a:pPr>
              <a:buNone/>
            </a:pPr>
            <a:r>
              <a:rPr lang="lt-LT" sz="2800" dirty="0" smtClean="0"/>
              <a:t>9.Literatūroje bus vaizduojamos moterys – mokytojos, </a:t>
            </a:r>
            <a:r>
              <a:rPr lang="lt-LT" sz="1800" dirty="0" smtClean="0"/>
              <a:t>o vyrai mokytojai – rečiau...</a:t>
            </a:r>
          </a:p>
          <a:p>
            <a:endParaRPr lang="lt-LT" sz="1800" dirty="0"/>
          </a:p>
        </p:txBody>
      </p:sp>
      <p:pic>
        <p:nvPicPr>
          <p:cNvPr id="1026" name="Picture 2" descr="http://www.ltschool.co.uk/uploads/mokytojai.jpg"/>
          <p:cNvPicPr>
            <a:picLocks noChangeAspect="1" noChangeArrowheads="1"/>
          </p:cNvPicPr>
          <p:nvPr/>
        </p:nvPicPr>
        <p:blipFill>
          <a:blip r:embed="rId2" cstate="print"/>
          <a:srcRect/>
          <a:stretch>
            <a:fillRect/>
          </a:stretch>
        </p:blipFill>
        <p:spPr bwMode="auto">
          <a:xfrm>
            <a:off x="2987824" y="3861048"/>
            <a:ext cx="3663407" cy="2664296"/>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Kaip mokomės formuluoti teiginius samprotavimo rašinyje?</a:t>
            </a:r>
            <a:endParaRPr lang="lt-LT" dirty="0"/>
          </a:p>
        </p:txBody>
      </p:sp>
      <p:sp>
        <p:nvSpPr>
          <p:cNvPr id="3" name="Content Placeholder 2"/>
          <p:cNvSpPr>
            <a:spLocks noGrp="1"/>
          </p:cNvSpPr>
          <p:nvPr>
            <p:ph idx="1"/>
          </p:nvPr>
        </p:nvSpPr>
        <p:spPr/>
        <p:txBody>
          <a:bodyPr/>
          <a:lstStyle/>
          <a:p>
            <a:r>
              <a:rPr lang="lt-LT" dirty="0" err="1" smtClean="0"/>
              <a:t>Pateiktys</a:t>
            </a:r>
            <a:r>
              <a:rPr lang="lt-LT" dirty="0" smtClean="0"/>
              <a:t>:  Teiginių formulavimas, baigus „Baltą drobulę”.</a:t>
            </a:r>
          </a:p>
          <a:p>
            <a:r>
              <a:rPr lang="lt-LT" dirty="0" smtClean="0"/>
              <a:t>Mokytojai formuluoja teiginius, aptariame.</a:t>
            </a:r>
          </a:p>
          <a:p>
            <a:pPr>
              <a:buNone/>
            </a:pPr>
            <a:endParaRPr lang="lt-LT" dirty="0" smtClean="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3923928" y="4293096"/>
            <a:ext cx="1795088" cy="165618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Mokykimės samprotauti </a:t>
            </a:r>
            <a:r>
              <a:rPr lang="lt-LT" dirty="0" smtClean="0">
                <a:sym typeface="Wingdings" pitchFamily="2" charset="2"/>
              </a:rPr>
              <a:t></a:t>
            </a:r>
            <a:endParaRPr lang="lt-LT" dirty="0"/>
          </a:p>
        </p:txBody>
      </p:sp>
      <p:sp>
        <p:nvSpPr>
          <p:cNvPr id="3" name="Content Placeholder 2"/>
          <p:cNvSpPr>
            <a:spLocks noGrp="1"/>
          </p:cNvSpPr>
          <p:nvPr>
            <p:ph idx="1"/>
          </p:nvPr>
        </p:nvSpPr>
        <p:spPr/>
        <p:txBody>
          <a:bodyPr/>
          <a:lstStyle/>
          <a:p>
            <a:r>
              <a:rPr lang="lt-LT" dirty="0" smtClean="0"/>
              <a:t>Kaip susieti teiginį su kūriniu?</a:t>
            </a:r>
          </a:p>
          <a:p>
            <a:endParaRPr lang="lt-LT" dirty="0" smtClean="0"/>
          </a:p>
          <a:p>
            <a:r>
              <a:rPr lang="lt-LT" dirty="0" smtClean="0"/>
              <a:t>Aptariame užduočių pavyzdžius.</a:t>
            </a:r>
            <a:endParaRPr lang="lt-LT" dirty="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2915816" y="4437112"/>
            <a:ext cx="1795088" cy="1656184"/>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686800" cy="1143000"/>
          </a:xfrm>
        </p:spPr>
        <p:txBody>
          <a:bodyPr>
            <a:normAutofit fontScale="90000"/>
          </a:bodyPr>
          <a:lstStyle/>
          <a:p>
            <a:r>
              <a:rPr lang="lt-LT" dirty="0" smtClean="0"/>
              <a:t>Pasirengimas literatūriniam rašiniui.</a:t>
            </a:r>
            <a:endParaRPr lang="lt-LT" dirty="0"/>
          </a:p>
        </p:txBody>
      </p:sp>
      <p:sp>
        <p:nvSpPr>
          <p:cNvPr id="3" name="Content Placeholder 2"/>
          <p:cNvSpPr>
            <a:spLocks noGrp="1"/>
          </p:cNvSpPr>
          <p:nvPr>
            <p:ph idx="1"/>
          </p:nvPr>
        </p:nvSpPr>
        <p:spPr/>
        <p:txBody>
          <a:bodyPr/>
          <a:lstStyle/>
          <a:p>
            <a:r>
              <a:rPr lang="lt-LT" dirty="0" smtClean="0"/>
              <a:t>Išsiaiškiname temos formuluotę. </a:t>
            </a:r>
          </a:p>
          <a:p>
            <a:pPr>
              <a:buNone/>
            </a:pPr>
            <a:r>
              <a:rPr lang="lt-LT" b="1" dirty="0" smtClean="0"/>
              <a:t>Kokia meno </a:t>
            </a:r>
            <a:r>
              <a:rPr lang="lt-LT" b="1" u="sng" dirty="0" smtClean="0"/>
              <a:t>reikšmė žmogui</a:t>
            </a:r>
            <a:r>
              <a:rPr lang="lt-LT" b="1" dirty="0" smtClean="0"/>
              <a:t>  atskleidžiama lietuvių literatūroje?</a:t>
            </a:r>
          </a:p>
          <a:p>
            <a:r>
              <a:rPr lang="lt-LT" dirty="0" smtClean="0"/>
              <a:t>Renkame medžiagą. Kartojamės kūrinius, siužeto detales, būtinas šiai temai.</a:t>
            </a:r>
          </a:p>
          <a:p>
            <a:r>
              <a:rPr lang="lt-LT" dirty="0" smtClean="0"/>
              <a:t>Susidarome planą, numatome rašytojus, kurių kūrybą analizuosime.</a:t>
            </a:r>
          </a:p>
          <a:p>
            <a:r>
              <a:rPr lang="lt-LT" dirty="0" smtClean="0"/>
              <a:t>Suformuluojame teiginius ir pagrindinę rašinio mintį.</a:t>
            </a:r>
          </a:p>
          <a:p>
            <a:pPr>
              <a:buNone/>
            </a:pPr>
            <a:endParaRPr lang="lt-LT" sz="1800" dirty="0" smtClean="0">
              <a:solidFill>
                <a:srgbClr val="FF0000"/>
              </a:solidFill>
            </a:endParaRPr>
          </a:p>
          <a:p>
            <a:pPr>
              <a:buNone/>
            </a:pPr>
            <a:endParaRPr lang="lt-LT" sz="1800"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Literatūrinio rašinio planavimas</a:t>
            </a:r>
            <a:endParaRPr lang="lt-LT" dirty="0"/>
          </a:p>
        </p:txBody>
      </p:sp>
      <p:sp>
        <p:nvSpPr>
          <p:cNvPr id="3" name="Content Placeholder 2"/>
          <p:cNvSpPr>
            <a:spLocks noGrp="1"/>
          </p:cNvSpPr>
          <p:nvPr>
            <p:ph idx="1"/>
          </p:nvPr>
        </p:nvSpPr>
        <p:spPr>
          <a:xfrm>
            <a:off x="457200" y="1935480"/>
            <a:ext cx="8229600" cy="4733880"/>
          </a:xfrm>
        </p:spPr>
        <p:txBody>
          <a:bodyPr>
            <a:normAutofit/>
          </a:bodyPr>
          <a:lstStyle/>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endParaRPr lang="lt-LT" sz="2800" dirty="0" smtClean="0">
              <a:solidFill>
                <a:srgbClr val="FF0000"/>
              </a:solidFill>
            </a:endParaRPr>
          </a:p>
          <a:p>
            <a:r>
              <a:rPr lang="lt-LT" sz="2800" dirty="0" smtClean="0">
                <a:solidFill>
                  <a:srgbClr val="FF0000"/>
                </a:solidFill>
              </a:rPr>
              <a:t>Aptariame  Aušros pastraipą.</a:t>
            </a:r>
            <a:endParaRPr lang="lt-LT" dirty="0"/>
          </a:p>
        </p:txBody>
      </p:sp>
      <p:pic>
        <p:nvPicPr>
          <p:cNvPr id="4098" name="Picture 2" descr="http://blog.lrytas.lt/burgis/files/2011/09/Sandro_Botticelli.jpg"/>
          <p:cNvPicPr>
            <a:picLocks noChangeAspect="1" noChangeArrowheads="1"/>
          </p:cNvPicPr>
          <p:nvPr/>
        </p:nvPicPr>
        <p:blipFill>
          <a:blip r:embed="rId2" cstate="print"/>
          <a:srcRect/>
          <a:stretch>
            <a:fillRect/>
          </a:stretch>
        </p:blipFill>
        <p:spPr bwMode="auto">
          <a:xfrm>
            <a:off x="1547664" y="1916832"/>
            <a:ext cx="5506276" cy="35561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normAutofit fontScale="90000"/>
          </a:bodyPr>
          <a:lstStyle/>
          <a:p>
            <a:r>
              <a:rPr lang="lt-LT" dirty="0" smtClean="0"/>
              <a:t/>
            </a:r>
            <a:br>
              <a:rPr lang="lt-LT" dirty="0" smtClean="0"/>
            </a:br>
            <a:r>
              <a:rPr lang="lt-LT" dirty="0" smtClean="0"/>
              <a:t>Kaip neparašyti atpasakojimo?</a:t>
            </a:r>
            <a:endParaRPr lang="lt-LT" dirty="0"/>
          </a:p>
        </p:txBody>
      </p:sp>
      <p:sp>
        <p:nvSpPr>
          <p:cNvPr id="3" name="Content Placeholder 2"/>
          <p:cNvSpPr>
            <a:spLocks noGrp="1"/>
          </p:cNvSpPr>
          <p:nvPr>
            <p:ph idx="1"/>
          </p:nvPr>
        </p:nvSpPr>
        <p:spPr>
          <a:xfrm>
            <a:off x="457200" y="1484784"/>
            <a:ext cx="8229600" cy="4839816"/>
          </a:xfrm>
        </p:spPr>
        <p:txBody>
          <a:bodyPr/>
          <a:lstStyle/>
          <a:p>
            <a:r>
              <a:rPr lang="lt-LT" dirty="0" smtClean="0"/>
              <a:t>Aptariame </a:t>
            </a:r>
            <a:r>
              <a:rPr lang="lt-LT" dirty="0" err="1" smtClean="0"/>
              <a:t>Jovilės</a:t>
            </a:r>
            <a:r>
              <a:rPr lang="lt-LT" dirty="0" smtClean="0"/>
              <a:t> rašinį.</a:t>
            </a:r>
          </a:p>
          <a:p>
            <a:r>
              <a:rPr lang="lt-LT" dirty="0" smtClean="0"/>
              <a:t>Skaitydami rašinį, pabandykime suplanuoti pastraipas. </a:t>
            </a:r>
          </a:p>
          <a:p>
            <a:pPr>
              <a:buNone/>
            </a:pPr>
            <a:r>
              <a:rPr lang="lt-LT" dirty="0" smtClean="0"/>
              <a:t>Pasekime, kokiu nuoseklumu dėstomos mintys.</a:t>
            </a:r>
            <a:endParaRPr lang="lt-LT" dirty="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6839744" y="3933056"/>
            <a:ext cx="2304256" cy="212595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r>
              <a:rPr lang="lt-LT" dirty="0" smtClean="0"/>
              <a:t>Pirmoji </a:t>
            </a:r>
            <a:r>
              <a:rPr lang="lt-LT" dirty="0" err="1" smtClean="0"/>
              <a:t>pastraiapa</a:t>
            </a:r>
            <a:endParaRPr lang="lt-LT" dirty="0"/>
          </a:p>
        </p:txBody>
      </p:sp>
      <p:sp>
        <p:nvSpPr>
          <p:cNvPr id="3" name="Content Placeholder 2"/>
          <p:cNvSpPr>
            <a:spLocks noGrp="1"/>
          </p:cNvSpPr>
          <p:nvPr>
            <p:ph idx="1"/>
          </p:nvPr>
        </p:nvSpPr>
        <p:spPr>
          <a:xfrm>
            <a:off x="251520" y="1052736"/>
            <a:ext cx="8712968" cy="5805264"/>
          </a:xfrm>
        </p:spPr>
        <p:txBody>
          <a:bodyPr>
            <a:normAutofit fontScale="70000" lnSpcReduction="20000"/>
          </a:bodyPr>
          <a:lstStyle/>
          <a:p>
            <a:pPr>
              <a:buNone/>
            </a:pPr>
            <a:r>
              <a:rPr lang="lt-LT" u="sng" dirty="0" smtClean="0"/>
              <a:t>Rašytojas romantikas Maironis jautė pareigą būti tautos šaukliu, dainiumi, tai atskleidžia jo patriotinė </a:t>
            </a:r>
            <a:r>
              <a:rPr lang="lt-LT" u="sng" dirty="0" err="1" smtClean="0"/>
              <a:t>poezija.</a:t>
            </a:r>
            <a:r>
              <a:rPr lang="lt-LT" dirty="0" err="1" smtClean="0">
                <a:solidFill>
                  <a:schemeClr val="accent5">
                    <a:lumMod val="75000"/>
                  </a:schemeClr>
                </a:solidFill>
              </a:rPr>
              <a:t>Poetas</a:t>
            </a:r>
            <a:r>
              <a:rPr lang="lt-LT" dirty="0" smtClean="0">
                <a:solidFill>
                  <a:schemeClr val="accent5">
                    <a:lumMod val="75000"/>
                  </a:schemeClr>
                </a:solidFill>
              </a:rPr>
              <a:t> gyveno carinės priespaudos, lietuviškos spaudos draudimo laikais, todėl savo kūriniais siekė žadinti patriotizmą, ugdyti tautinę savimonę. </a:t>
            </a:r>
            <a:r>
              <a:rPr lang="lt-LT" dirty="0" smtClean="0">
                <a:solidFill>
                  <a:srgbClr val="FF0000"/>
                </a:solidFill>
              </a:rPr>
              <a:t>Meilę tėvynei atskleidžia piešiamas Lietuvos peizažas</a:t>
            </a:r>
            <a:r>
              <a:rPr lang="lt-LT" dirty="0" smtClean="0"/>
              <a:t>, kuriuo lyrinis subjektas gėrisi, grožisi: „Kur bėga Šešupė, kur Nemunas teka,/ Tai mūsų tėvynė, graži Lietuva.“ Eilėraštyje „Lietuva brangi“ Maironis, vartodamas epitetus, palyginimus, panoraminį vaizdą aprašo lyg iš paukščio skrydžio: „Kaip puikūs slėniai sraunios Dubysos,/ Miškais lyg rūta kalnai žaliuoja.“ Tokie sukurti Lietuvos gamtos vaizdai atskleidžia kalbančiojo ryšį su gimtąja žeme.  </a:t>
            </a:r>
            <a:r>
              <a:rPr lang="lt-LT" dirty="0" smtClean="0">
                <a:solidFill>
                  <a:srgbClr val="FF0000"/>
                </a:solidFill>
              </a:rPr>
              <a:t>Meilę Tėvynei atskleidžia ir idealizuojama praeitis</a:t>
            </a:r>
            <a:r>
              <a:rPr lang="lt-LT" dirty="0" smtClean="0"/>
              <a:t>, taip parodo pagarbą savo šalies istorijai, skatina didžiuotis savo kraštu. Eilėraštyje „Kur bėga Šešupė“ išaukštinamas valdovas, įveikęs kryžiuočius: „Čia Vytautas didis garsiai viešpatavo,/ Ties Žalgiriu priešus nuveikęs piktus.“  Laisvė reikalauja aukų, kurios dažnai neišvengiamos, tad eilėraštyje „Oi neverk , </a:t>
            </a:r>
            <a:r>
              <a:rPr lang="lt-LT" dirty="0" err="1" smtClean="0"/>
              <a:t>matušėle</a:t>
            </a:r>
            <a:r>
              <a:rPr lang="lt-LT" dirty="0" smtClean="0"/>
              <a:t>” guodžiamos motinos, kurių sūnūs išėjo ginti brangiosios tėvynės: „Tau dar liko sūnų: kas tėvynę praras,/ Antros neišmels apgailėjęs.“ Kova už laisvę Maironio poezijoje suvokiame kaip pilietinė kiekvieno lietuvio pareiga. Tokiais pavyzdžiais Maironis kėlė tautinę savimonę. Maironio eilėraščio lyrinis subjektas </a:t>
            </a:r>
            <a:r>
              <a:rPr lang="lt-LT" dirty="0" smtClean="0">
                <a:solidFill>
                  <a:srgbClr val="FF0000"/>
                </a:solidFill>
              </a:rPr>
              <a:t>susirūpinęs Lietuvos ateitimi</a:t>
            </a:r>
            <a:r>
              <a:rPr lang="lt-LT" dirty="0" smtClean="0"/>
              <a:t>, jis kviečia vaduotis iš carinės priespaudos, apie kurią  kalbama metaforiškai: „Griaukime amžiais užverstą sieną.“ Eilėraštyje „Nebeužtvenksi upės“ tautinį atgimimą lygina su nesustabdomu upės bėgimu, skatina ginti savo kalbą, savą žemę ir jos būdą, kovoti ne ginklu, o žodžiu, dirbant tėvynės labui. Taigi Maironio lyrikos žmogus didžiuojasi  tautos istorija, myli Tėvynę, , jaučia pareigą ir atsakomybę už jos likimą. </a:t>
            </a:r>
          </a:p>
          <a:p>
            <a:endParaRPr lang="lt-L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fontScale="90000"/>
          </a:bodyPr>
          <a:lstStyle/>
          <a:p>
            <a:r>
              <a:rPr lang="lt-LT" dirty="0" smtClean="0"/>
              <a:t>Antroji pastraipa</a:t>
            </a:r>
            <a:endParaRPr lang="lt-LT" dirty="0"/>
          </a:p>
        </p:txBody>
      </p:sp>
      <p:sp>
        <p:nvSpPr>
          <p:cNvPr id="3" name="Content Placeholder 2"/>
          <p:cNvSpPr>
            <a:spLocks noGrp="1"/>
          </p:cNvSpPr>
          <p:nvPr>
            <p:ph idx="1"/>
          </p:nvPr>
        </p:nvSpPr>
        <p:spPr>
          <a:xfrm>
            <a:off x="251520" y="1052736"/>
            <a:ext cx="8568952" cy="5805264"/>
          </a:xfrm>
        </p:spPr>
        <p:txBody>
          <a:bodyPr>
            <a:normAutofit fontScale="62500" lnSpcReduction="20000"/>
          </a:bodyPr>
          <a:lstStyle/>
          <a:p>
            <a:pPr>
              <a:buNone/>
            </a:pPr>
            <a:r>
              <a:rPr lang="lt-LT" u="sng" dirty="0" smtClean="0"/>
              <a:t>Maironio tradicijų tęsėju galime laikyti Justiną Marcinkevičių. Jis šaukliu, idėjiniu vadu tapo </a:t>
            </a:r>
            <a:r>
              <a:rPr lang="lt-LT" u="sng" dirty="0" err="1" smtClean="0">
                <a:solidFill>
                  <a:schemeClr val="accent5">
                    <a:lumMod val="75000"/>
                  </a:schemeClr>
                </a:solidFill>
              </a:rPr>
              <a:t>XXa</a:t>
            </a:r>
            <a:r>
              <a:rPr lang="lt-LT" u="sng" dirty="0" smtClean="0">
                <a:solidFill>
                  <a:schemeClr val="accent5">
                    <a:lumMod val="75000"/>
                  </a:schemeClr>
                </a:solidFill>
              </a:rPr>
              <a:t>. pabaigoje, tautinio sąjūdžio metais. </a:t>
            </a:r>
            <a:r>
              <a:rPr lang="lt-LT" dirty="0" smtClean="0">
                <a:solidFill>
                  <a:schemeClr val="accent5">
                    <a:lumMod val="75000"/>
                  </a:schemeClr>
                </a:solidFill>
              </a:rPr>
              <a:t>Lietuvai vaduojantis iš sovietų okupacijos, antrojo atgimimo pradžioje, Marcinkevičius buvo Sąjūdžio iniciatyvinės grupės narys</a:t>
            </a:r>
            <a:r>
              <a:rPr lang="lt-LT" dirty="0" smtClean="0"/>
              <a:t>. Jis žadino lietuvių  meilę ir pareigą tėvynei. Poeto  </a:t>
            </a:r>
            <a:r>
              <a:rPr lang="lt-LT" dirty="0" smtClean="0">
                <a:solidFill>
                  <a:srgbClr val="FF0000"/>
                </a:solidFill>
              </a:rPr>
              <a:t>eilėraščiuose </a:t>
            </a:r>
            <a:r>
              <a:rPr lang="lt-LT" dirty="0" smtClean="0">
                <a:solidFill>
                  <a:schemeClr val="accent1">
                    <a:lumMod val="75000"/>
                  </a:schemeClr>
                </a:solidFill>
              </a:rPr>
              <a:t>taip pat </a:t>
            </a:r>
            <a:r>
              <a:rPr lang="lt-LT" dirty="0" smtClean="0">
                <a:solidFill>
                  <a:srgbClr val="FF0000"/>
                </a:solidFill>
              </a:rPr>
              <a:t>atsispindi šalies kraštovaizdis</a:t>
            </a:r>
            <a:r>
              <a:rPr lang="lt-LT" dirty="0" smtClean="0"/>
              <a:t>: laukas, kelias, pieva, upė -  tai, kas primena tėviškę, ką myli vaikas, ir tai, kas suaugusiam žmogui tampa tėvyne, brangiausia vieta. Marcinkevičius kūrė daugiausia sudėtingomis sovietinės okupacijos sąlygomis, tai lėmė kad kūrybai būdingas metaforiškas kalbėjimas. Taip eilėraštyje „Sargyboje“ pasakojama apie paties poeto  </a:t>
            </a:r>
            <a:r>
              <a:rPr lang="lt-LT" dirty="0" smtClean="0">
                <a:solidFill>
                  <a:srgbClr val="FF0000"/>
                </a:solidFill>
              </a:rPr>
              <a:t>išgyventus pokario laikus, partizanų kovas už laisvę.</a:t>
            </a:r>
            <a:r>
              <a:rPr lang="lt-LT" dirty="0" smtClean="0"/>
              <a:t> Jame atgimsta pasakos „Eglė žalčių karalienė“ motyvai, miško broliai partizanai vadinami drąsių, ištvermingų, ištikimų sūnų vardais: „Naktim į gryčią miškas veržias./&lt;···&gt;Autus džiovina Ąžuolas ir Beržas,/ Ant šautuvo užmiega jaunas Uosis.“ Kalbėdamas apie sunkią partizanų dalią, poetas netiesiogiai pabrėžia jų pasiaukojimą už Tėvynės laisvę. </a:t>
            </a:r>
            <a:r>
              <a:rPr lang="lt-LT" dirty="0" smtClean="0">
                <a:solidFill>
                  <a:schemeClr val="accent1">
                    <a:lumMod val="75000"/>
                  </a:schemeClr>
                </a:solidFill>
              </a:rPr>
              <a:t>Moderniosios poezijos kūrėjas Just. Marcinkevičius neidealizavo praeities kaip Maironis. </a:t>
            </a:r>
            <a:r>
              <a:rPr lang="lt-LT" dirty="0" smtClean="0">
                <a:solidFill>
                  <a:srgbClr val="FF0000"/>
                </a:solidFill>
              </a:rPr>
              <a:t>Jis apmąstė skaudžią tautos dabartį ir atsiliepė į savo laikų įvykius. </a:t>
            </a:r>
            <a:r>
              <a:rPr lang="lt-LT" dirty="0" smtClean="0"/>
              <a:t>Sąjūdžio mitingą eilėraštyje „1989m. Vasario 16 – oji“ vadino diena atrištom akim, kai tauta jau iš kapo pakilusi. </a:t>
            </a:r>
            <a:r>
              <a:rPr lang="lt-LT" dirty="0" smtClean="0">
                <a:solidFill>
                  <a:schemeClr val="accent5">
                    <a:lumMod val="75000"/>
                  </a:schemeClr>
                </a:solidFill>
              </a:rPr>
              <a:t>Jis įamžino Pabaltijo šalių taikų pasipriešinimą „Baltijos kely“,</a:t>
            </a:r>
            <a:r>
              <a:rPr lang="lt-LT" dirty="0" smtClean="0"/>
              <a:t> žmonių vieningumą: „Mes dar niekad nebuvom tokie dideli./ Niekad mumyse nebuvo tiek laisvės./&lt;···&gt;/Kartu su mumis/ į pasaulį giedojo Maironis.“ </a:t>
            </a:r>
            <a:r>
              <a:rPr lang="lt-LT" dirty="0" smtClean="0">
                <a:solidFill>
                  <a:schemeClr val="accent1">
                    <a:lumMod val="75000"/>
                  </a:schemeClr>
                </a:solidFill>
              </a:rPr>
              <a:t>Sąjūdžio metais minios lietuvių dainavo ir Maironio  „Lietuva brangi“, „Oi neverk, </a:t>
            </a:r>
            <a:r>
              <a:rPr lang="lt-LT" dirty="0" err="1" smtClean="0">
                <a:solidFill>
                  <a:schemeClr val="accent1">
                    <a:lumMod val="75000"/>
                  </a:schemeClr>
                </a:solidFill>
              </a:rPr>
              <a:t>matušėle</a:t>
            </a:r>
            <a:r>
              <a:rPr lang="lt-LT" dirty="0" smtClean="0">
                <a:solidFill>
                  <a:schemeClr val="accent1">
                    <a:lumMod val="75000"/>
                  </a:schemeClr>
                </a:solidFill>
              </a:rPr>
              <a:t>“, ir Just. Marcinkevičiaus „Tai gražiai mane augino“, „Dainuoju Lietuvą“ – abu poetai aukštino tas pačias lietuviams svarbias vertybes. Kaip ir Maironis, Just. Marcinkevičius </a:t>
            </a:r>
            <a:r>
              <a:rPr lang="lt-LT" dirty="0" smtClean="0"/>
              <a:t>su pagarba ir skausmu </a:t>
            </a:r>
            <a:r>
              <a:rPr lang="lt-LT" dirty="0" smtClean="0">
                <a:solidFill>
                  <a:srgbClr val="FF0000"/>
                </a:solidFill>
              </a:rPr>
              <a:t>aprauda tuos, kurie paaukojo savo gyvybę, gindami laisvę.  </a:t>
            </a:r>
            <a:r>
              <a:rPr lang="lt-LT" dirty="0" smtClean="0"/>
              <a:t>Eilėraštis „1991m. Sausio 13 – oji“ atspindi tų dienų skaudžius įvykius, kai žuvo  keturiolika taikių,  beginklių žmonių, kurių vienintelis ginklas buvo meilė tėvynei. Iš šių eilučių atpažįstame Loretos Asanavičiūtės tragišką likimą: „Kas dabar žino/ kaip skauda/ sutraiškyti/ dubens ir krūtinės kaulai&lt;···&gt;/ laisvė apsigaubė kruviną mantiją/ ir nuėjo per Lietuvą. </a:t>
            </a:r>
            <a:r>
              <a:rPr lang="lt-LT" dirty="0" err="1" smtClean="0"/>
              <a:t>Just.Marcinkevičiaus</a:t>
            </a:r>
            <a:r>
              <a:rPr lang="lt-LT" dirty="0" smtClean="0"/>
              <a:t> poezijoje tikrąjį žmogaus ir tėvynės santykį atskleidžia įsipareigojimas būti su tauta, būti tautai, įamžinti tuos  skaudžius įvykius, kuriems negali likti abejingas.</a:t>
            </a:r>
          </a:p>
          <a:p>
            <a:endParaRPr lang="lt-L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492664"/>
          </a:xfrm>
        </p:spPr>
        <p:txBody>
          <a:bodyPr>
            <a:normAutofit fontScale="90000"/>
          </a:bodyPr>
          <a:lstStyle/>
          <a:p>
            <a:r>
              <a:rPr lang="lt-LT" dirty="0" smtClean="0"/>
              <a:t>Trečioji  pastraipa</a:t>
            </a:r>
            <a:endParaRPr lang="lt-LT" dirty="0"/>
          </a:p>
        </p:txBody>
      </p:sp>
      <p:sp>
        <p:nvSpPr>
          <p:cNvPr id="3" name="Content Placeholder 2"/>
          <p:cNvSpPr>
            <a:spLocks noGrp="1"/>
          </p:cNvSpPr>
          <p:nvPr>
            <p:ph idx="1"/>
          </p:nvPr>
        </p:nvSpPr>
        <p:spPr>
          <a:xfrm>
            <a:off x="251520" y="980728"/>
            <a:ext cx="8640960" cy="5877272"/>
          </a:xfrm>
        </p:spPr>
        <p:txBody>
          <a:bodyPr>
            <a:normAutofit fontScale="70000" lnSpcReduction="20000"/>
          </a:bodyPr>
          <a:lstStyle/>
          <a:p>
            <a:r>
              <a:rPr lang="lt-LT" dirty="0" smtClean="0"/>
              <a:t>Kiek kitaip </a:t>
            </a:r>
            <a:r>
              <a:rPr lang="lt-LT" dirty="0" err="1" smtClean="0"/>
              <a:t>Just.Marcinkevičius</a:t>
            </a:r>
            <a:r>
              <a:rPr lang="lt-LT" dirty="0" smtClean="0"/>
              <a:t> atskleidžia žmogaus ir tėvynės  santykį poetinėje dramoje „Mažvydas“. </a:t>
            </a:r>
            <a:r>
              <a:rPr lang="lt-LT" u="sng" dirty="0" smtClean="0"/>
              <a:t>Žmogui ryšys su tėvyne toks stiprus, kad pareigą jai laiko svarbesne už asmeninę laimę.</a:t>
            </a:r>
            <a:r>
              <a:rPr lang="lt-LT" dirty="0" smtClean="0"/>
              <a:t> Pagrindinis kūrinio veikėjas Mažvydas – istorinė asmenybė, kurios biografinių detalių išlikę labai mažai, tai leido rašytojui sukurti literatūrinį herojų. </a:t>
            </a:r>
            <a:r>
              <a:rPr lang="lt-LT" dirty="0" smtClean="0">
                <a:solidFill>
                  <a:schemeClr val="accent5">
                    <a:lumMod val="75000"/>
                  </a:schemeClr>
                </a:solidFill>
              </a:rPr>
              <a:t>Jis reformatas, dėl tikėjimo buvo Lietuvoje persekiojamas ir turėjo pasitraukti į XVI amžiaus Prūsijos kunigaikštystę.</a:t>
            </a:r>
            <a:r>
              <a:rPr lang="lt-LT" dirty="0" smtClean="0"/>
              <a:t> Ragainėje Mažvydas įkūrė </a:t>
            </a:r>
            <a:r>
              <a:rPr lang="lt-LT" dirty="0" err="1" smtClean="0"/>
              <a:t>špitolę</a:t>
            </a:r>
            <a:r>
              <a:rPr lang="lt-LT" dirty="0" smtClean="0"/>
              <a:t>, kur glaudė, gydė, švietė </a:t>
            </a:r>
            <a:r>
              <a:rPr lang="lt-LT" dirty="0" err="1" smtClean="0"/>
              <a:t>nusidėjelius</a:t>
            </a:r>
            <a:r>
              <a:rPr lang="lt-LT" dirty="0" smtClean="0"/>
              <a:t>, vedė mirusio pastoriaus našlę, globojo jos šeimą. Tai buvo pareiga, kurią jis atliko kaip dvasininkas, atskleisdamas tikrąjį krikščioniškąjį gerumą, bet visada ilgėjosi už Nemuno likusios gimtosios žemės. Didžiausia savo pareiga jis laikė darbą tėvynei - išleisti pirmąją lietuvišką knygą, kuri suteiks balsą tautai, dėl to Lietuvoje turėjo palikti mylimąją Mariją. Mažvydas abejojantis, kenčiantis, savo kaltę mylimai moteriai suvokiantis žmogus, kuris paaukoja asmeninę laimę</a:t>
            </a:r>
            <a:r>
              <a:rPr lang="lt-LT" b="1" dirty="0" smtClean="0"/>
              <a:t>, kad galėtų dirbti reikšmingus darbus tėvynei.  Tačiau lietuvybės puoselėjimą jis </a:t>
            </a:r>
            <a:r>
              <a:rPr lang="lt-LT" dirty="0" smtClean="0"/>
              <a:t>laikė be galo sunkiu </a:t>
            </a:r>
            <a:r>
              <a:rPr lang="lt-LT" dirty="0" err="1" smtClean="0"/>
              <a:t>sizifišku</a:t>
            </a:r>
            <a:r>
              <a:rPr lang="lt-LT" dirty="0" smtClean="0"/>
              <a:t> darbu. Lietuvišką žodį Mažvydas kėlė, rito, stūmė lyg sunkų akmenį į kalną ir grūmėsi dėl jo. Jam atrodė, kad jis ne gyveno, o tik atliko pareigą, gyvenimą bespalvį savo suko kaip girnas ir klūpojo po kaltės našta dėl paliktos mylimosios ir jai neišpildytų pažadų. Žodis buvo Mažvydo Dievas, per kalbą, pirmą knygą jis siekė ir troško sujungti du Nemuno krantus, kurie simbolizavo suskaldytą Lietuvą. Net ir tada, kai išgyveno skausmą, įžeidęs tikrą savo sūnų, ir jį prarado, sugniuždytas dirbo toliau lyg Sizifas ir mokė lietuviškų žodžių, kurių pirmasis buvo „</a:t>
            </a:r>
            <a:r>
              <a:rPr lang="lt-LT" dirty="0" err="1" smtClean="0"/>
              <a:t>Lie-tu-va“.</a:t>
            </a:r>
            <a:r>
              <a:rPr lang="lt-LT" dirty="0" smtClean="0"/>
              <a:t> </a:t>
            </a:r>
            <a:r>
              <a:rPr lang="lt-LT" dirty="0" err="1" smtClean="0"/>
              <a:t>Just.Marcinkevičiaus</a:t>
            </a:r>
            <a:r>
              <a:rPr lang="lt-LT" dirty="0" smtClean="0"/>
              <a:t> sukurtas istorinės asmenybės Mažvydo paveikslas sovietų okupacijos metais buvo didelės meilės tėvynei pavyzdys, įkvėpimo šaltinis. Rašytojas atskleidė, kad atsakingas žmogus, toks kaip Mažvydas, kuris sukūrė tautai raštą, liko ištikimas savo pareigai, dėl tėvynės paaukojęs asmeninę laimę. </a:t>
            </a:r>
          </a:p>
          <a:p>
            <a:endParaRPr lang="lt-L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Teksto suvokimo testas – pagalba mokiniui, rašant pastraipą/ rašinį</a:t>
            </a:r>
            <a:endParaRPr lang="lt-LT" dirty="0"/>
          </a:p>
        </p:txBody>
      </p:sp>
      <p:sp>
        <p:nvSpPr>
          <p:cNvPr id="3" name="Content Placeholder 2"/>
          <p:cNvSpPr>
            <a:spLocks noGrp="1"/>
          </p:cNvSpPr>
          <p:nvPr>
            <p:ph idx="1"/>
          </p:nvPr>
        </p:nvSpPr>
        <p:spPr/>
        <p:txBody>
          <a:bodyPr/>
          <a:lstStyle/>
          <a:p>
            <a:r>
              <a:rPr lang="lt-LT" dirty="0" smtClean="0"/>
              <a:t>K. Donelaičio „Metai”.</a:t>
            </a:r>
          </a:p>
          <a:p>
            <a:r>
              <a:rPr lang="lt-LT" dirty="0" smtClean="0"/>
              <a:t>Darbo tema. </a:t>
            </a:r>
          </a:p>
          <a:p>
            <a:pPr>
              <a:buNone/>
            </a:pPr>
            <a:r>
              <a:rPr lang="lt-LT" dirty="0" smtClean="0"/>
              <a:t>Aptariame testą. </a:t>
            </a:r>
          </a:p>
          <a:p>
            <a:pPr>
              <a:buNone/>
            </a:pPr>
            <a:endParaRPr lang="lt-LT" dirty="0"/>
          </a:p>
        </p:txBody>
      </p:sp>
      <p:pic>
        <p:nvPicPr>
          <p:cNvPr id="22530" name="Picture 2" descr="http://www.mab.lt/Donelaitis/kuriniai/84080/84080psl.20-21-m.jpg"/>
          <p:cNvPicPr>
            <a:picLocks noChangeAspect="1" noChangeArrowheads="1"/>
          </p:cNvPicPr>
          <p:nvPr/>
        </p:nvPicPr>
        <p:blipFill>
          <a:blip r:embed="rId2" cstate="print"/>
          <a:srcRect/>
          <a:stretch>
            <a:fillRect/>
          </a:stretch>
        </p:blipFill>
        <p:spPr bwMode="auto">
          <a:xfrm>
            <a:off x="2123728" y="3429000"/>
            <a:ext cx="4131546" cy="2736304"/>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Ačiū už dėmesį </a:t>
            </a:r>
            <a:r>
              <a:rPr lang="lt-LT" dirty="0" smtClean="0">
                <a:sym typeface="Wingdings" pitchFamily="2" charset="2"/>
              </a:rPr>
              <a:t></a:t>
            </a:r>
            <a:endParaRPr lang="lt-LT" dirty="0"/>
          </a:p>
        </p:txBody>
      </p:sp>
      <p:sp>
        <p:nvSpPr>
          <p:cNvPr id="3" name="Content Placeholder 2"/>
          <p:cNvSpPr>
            <a:spLocks noGrp="1"/>
          </p:cNvSpPr>
          <p:nvPr>
            <p:ph idx="1"/>
          </p:nvPr>
        </p:nvSpPr>
        <p:spPr/>
        <p:txBody>
          <a:bodyPr/>
          <a:lstStyle/>
          <a:p>
            <a:endParaRPr lang="lt-L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2014 metų VBE patirtis</a:t>
            </a:r>
            <a:endParaRPr lang="lt-LT" dirty="0"/>
          </a:p>
        </p:txBody>
      </p:sp>
      <p:sp>
        <p:nvSpPr>
          <p:cNvPr id="3" name="Content Placeholder 2"/>
          <p:cNvSpPr>
            <a:spLocks noGrp="1"/>
          </p:cNvSpPr>
          <p:nvPr>
            <p:ph idx="1"/>
          </p:nvPr>
        </p:nvSpPr>
        <p:spPr/>
        <p:txBody>
          <a:bodyPr/>
          <a:lstStyle/>
          <a:p>
            <a:endParaRPr lang="lt-LT" dirty="0"/>
          </a:p>
        </p:txBody>
      </p:sp>
      <p:pic>
        <p:nvPicPr>
          <p:cNvPr id="1026" name="Picture 2" descr="http://gs.delfi.lt/images/pix/anglu-kalbos-valstybinis-brandos-egzaminas-61473694.jpg"/>
          <p:cNvPicPr>
            <a:picLocks noChangeAspect="1" noChangeArrowheads="1"/>
          </p:cNvPicPr>
          <p:nvPr/>
        </p:nvPicPr>
        <p:blipFill>
          <a:blip r:embed="rId2" cstate="print"/>
          <a:srcRect/>
          <a:stretch>
            <a:fillRect/>
          </a:stretch>
        </p:blipFill>
        <p:spPr bwMode="auto">
          <a:xfrm>
            <a:off x="1691680" y="1988840"/>
            <a:ext cx="5292588"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07288" cy="3228968"/>
          </a:xfrm>
        </p:spPr>
        <p:txBody>
          <a:bodyPr>
            <a:normAutofit/>
          </a:bodyPr>
          <a:lstStyle/>
          <a:p>
            <a:r>
              <a:rPr lang="lt-LT" dirty="0" smtClean="0"/>
              <a:t>Dar medžiagos, kurios nespėjome aptarti per seminarą.</a:t>
            </a:r>
            <a:br>
              <a:rPr lang="lt-LT" dirty="0" smtClean="0"/>
            </a:br>
            <a:endParaRPr lang="lt-LT" dirty="0"/>
          </a:p>
        </p:txBody>
      </p:sp>
      <p:pic>
        <p:nvPicPr>
          <p:cNvPr id="4"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2987824" y="3140968"/>
            <a:ext cx="2304256" cy="2125952"/>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9512" y="692696"/>
            <a:ext cx="8784976" cy="1025525"/>
          </a:xfrm>
        </p:spPr>
        <p:txBody>
          <a:bodyPr>
            <a:noAutofit/>
          </a:bodyPr>
          <a:lstStyle/>
          <a:p>
            <a:r>
              <a:rPr lang="lt-LT" sz="4000" b="1" dirty="0" smtClean="0">
                <a:ea typeface="ＭＳ Ｐゴシック" pitchFamily="34" charset="-128"/>
              </a:rPr>
              <a:t>PIRMASIS LITERATŪRINIS RAŠINYS </a:t>
            </a:r>
            <a:br>
              <a:rPr lang="lt-LT" sz="4000" b="1" dirty="0" smtClean="0">
                <a:ea typeface="ＭＳ Ｐゴシック" pitchFamily="34" charset="-128"/>
              </a:rPr>
            </a:br>
            <a:r>
              <a:rPr lang="lt-LT" sz="4000" b="1" dirty="0" smtClean="0">
                <a:ea typeface="ＭＳ Ｐゴシック" pitchFamily="34" charset="-128"/>
              </a:rPr>
              <a:t>9 KLASĖJE</a:t>
            </a:r>
          </a:p>
        </p:txBody>
      </p:sp>
      <p:sp>
        <p:nvSpPr>
          <p:cNvPr id="19459" name="Content Placeholder 2"/>
          <p:cNvSpPr>
            <a:spLocks noGrp="1"/>
          </p:cNvSpPr>
          <p:nvPr>
            <p:ph idx="1"/>
          </p:nvPr>
        </p:nvSpPr>
        <p:spPr/>
        <p:txBody>
          <a:bodyPr/>
          <a:lstStyle/>
          <a:p>
            <a:pPr>
              <a:buFont typeface="Arial" charset="0"/>
              <a:buNone/>
            </a:pPr>
            <a:r>
              <a:rPr lang="lt-LT" sz="4400" i="1" dirty="0" smtClean="0">
                <a:ea typeface="ＭＳ Ｐゴシック" pitchFamily="34" charset="-128"/>
              </a:rPr>
              <a:t> </a:t>
            </a:r>
          </a:p>
          <a:p>
            <a:pPr>
              <a:buFont typeface="Arial" charset="0"/>
              <a:buNone/>
            </a:pPr>
            <a:r>
              <a:rPr lang="lt-LT" sz="4400" i="1" dirty="0" smtClean="0">
                <a:ea typeface="ＭＳ Ｐゴシック" pitchFamily="34" charset="-128"/>
              </a:rPr>
              <a:t>    Žmogaus moralinio žlugimo kelias V.Šekspyro „Makbete“</a:t>
            </a:r>
          </a:p>
        </p:txBody>
      </p:sp>
      <p:sp>
        <p:nvSpPr>
          <p:cNvPr id="19460" name="Slide Number Placeholder 3"/>
          <p:cNvSpPr>
            <a:spLocks noGrp="1"/>
          </p:cNvSpPr>
          <p:nvPr>
            <p:ph type="sldNum" sz="quarter" idx="11"/>
          </p:nvPr>
        </p:nvSpPr>
        <p:spPr>
          <a:noFill/>
        </p:spPr>
        <p:txBody>
          <a:bodyPr/>
          <a:lstStyle/>
          <a:p>
            <a:pPr>
              <a:buFont typeface="Arial" charset="0"/>
              <a:buNone/>
            </a:pPr>
            <a:fld id="{5C5ECD35-A0EE-49A2-9BA5-FE4644BF9579}" type="slidenum">
              <a:rPr lang="en-GB" smtClean="0">
                <a:latin typeface="Arial" charset="0"/>
              </a:rPr>
              <a:pPr>
                <a:buFont typeface="Arial" charset="0"/>
                <a:buNone/>
              </a:pPr>
              <a:t>71</a:t>
            </a:fld>
            <a:endParaRPr lang="en-GB" smtClean="0">
              <a:latin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lt-LT" sz="4000" i="1" dirty="0" smtClean="0">
                <a:ea typeface="ＭＳ Ｐゴシック" pitchFamily="34" charset="-128"/>
              </a:rPr>
              <a:t/>
            </a:r>
            <a:br>
              <a:rPr lang="lt-LT" sz="4000" i="1" dirty="0" smtClean="0">
                <a:ea typeface="ＭＳ Ｐゴシック" pitchFamily="34" charset="-128"/>
              </a:rPr>
            </a:br>
            <a:r>
              <a:rPr lang="lt-LT" sz="4000" i="1" dirty="0" smtClean="0">
                <a:ea typeface="ＭＳ Ｐゴシック" pitchFamily="34" charset="-128"/>
              </a:rPr>
              <a:t/>
            </a:r>
            <a:br>
              <a:rPr lang="lt-LT" sz="4000" i="1" dirty="0" smtClean="0">
                <a:ea typeface="ＭＳ Ｐゴシック" pitchFamily="34" charset="-128"/>
              </a:rPr>
            </a:br>
            <a:r>
              <a:rPr lang="lt-LT" sz="4000" i="1" dirty="0" smtClean="0">
                <a:ea typeface="ＭＳ Ｐゴシック" pitchFamily="34" charset="-128"/>
              </a:rPr>
              <a:t/>
            </a:r>
            <a:br>
              <a:rPr lang="lt-LT" sz="4000" i="1" dirty="0" smtClean="0">
                <a:ea typeface="ＭＳ Ｐゴシック" pitchFamily="34" charset="-128"/>
              </a:rPr>
            </a:br>
            <a:r>
              <a:rPr lang="lt-LT" sz="4000" i="1" dirty="0" smtClean="0">
                <a:ea typeface="ＭＳ Ｐゴシック" pitchFamily="34" charset="-128"/>
              </a:rPr>
              <a:t/>
            </a:r>
            <a:br>
              <a:rPr lang="lt-LT" sz="4000" i="1" dirty="0" smtClean="0">
                <a:ea typeface="ＭＳ Ｐゴシック" pitchFamily="34" charset="-128"/>
              </a:rPr>
            </a:br>
            <a:r>
              <a:rPr lang="lt-LT" sz="4000" i="1" dirty="0" smtClean="0">
                <a:ea typeface="ＭＳ Ｐゴシック" pitchFamily="34" charset="-128"/>
              </a:rPr>
              <a:t>Žmogaus moralinio žlugimo kelias V.Šekspyro „Makbete“</a:t>
            </a:r>
            <a:br>
              <a:rPr lang="lt-LT" sz="4000" i="1" dirty="0" smtClean="0">
                <a:ea typeface="ＭＳ Ｐゴシック" pitchFamily="34" charset="-128"/>
              </a:rPr>
            </a:br>
            <a:endParaRPr lang="lt-LT" dirty="0" smtClean="0">
              <a:ea typeface="ＭＳ Ｐゴシック" pitchFamily="34" charset="-128"/>
            </a:endParaRPr>
          </a:p>
        </p:txBody>
      </p:sp>
      <p:sp>
        <p:nvSpPr>
          <p:cNvPr id="3" name="Content Placeholder 2"/>
          <p:cNvSpPr>
            <a:spLocks noGrp="1"/>
          </p:cNvSpPr>
          <p:nvPr>
            <p:ph idx="1"/>
          </p:nvPr>
        </p:nvSpPr>
        <p:spPr/>
        <p:txBody>
          <a:bodyPr/>
          <a:lstStyle/>
          <a:p>
            <a:pPr algn="ctr">
              <a:buFont typeface="Arial" charset="0"/>
              <a:buNone/>
              <a:defRPr/>
            </a:pPr>
            <a:r>
              <a:rPr lang="lt-LT" dirty="0" smtClean="0"/>
              <a:t>PLANAS </a:t>
            </a:r>
          </a:p>
          <a:p>
            <a:pPr marL="571500" indent="-571500">
              <a:buNone/>
              <a:defRPr/>
            </a:pPr>
            <a:r>
              <a:rPr lang="lt-LT" b="1" dirty="0" smtClean="0"/>
              <a:t>Įžanga</a:t>
            </a:r>
            <a:r>
              <a:rPr lang="lt-LT" dirty="0" smtClean="0"/>
              <a:t> (pristatome V.Šekspyrą, jo kūrinį, pagrindinį veikėją ir suformuluojame </a:t>
            </a:r>
            <a:r>
              <a:rPr lang="lt-LT" b="1" dirty="0" smtClean="0"/>
              <a:t>pagrindinę mintį</a:t>
            </a:r>
            <a:r>
              <a:rPr lang="lt-LT" dirty="0" smtClean="0"/>
              <a:t>, kuri bus atskleista rašinyje)</a:t>
            </a:r>
          </a:p>
          <a:p>
            <a:pPr marL="571500" indent="-571500">
              <a:buFont typeface="Arial" charset="0"/>
              <a:buNone/>
              <a:defRPr/>
            </a:pPr>
            <a:r>
              <a:rPr lang="lt-LT" i="1" dirty="0" smtClean="0"/>
              <a:t>Kūrinyje atskleidžiamas žmogaus moralinio nuopuolio kelias/ parodoma, kaip žmogus gali greitai degraduoti (pražūti), jei elgiasi netinkamai (pasirenka  ne tas vertybes)</a:t>
            </a:r>
            <a:endParaRPr lang="lt-LT" dirty="0"/>
          </a:p>
        </p:txBody>
      </p:sp>
      <p:sp>
        <p:nvSpPr>
          <p:cNvPr id="20484" name="Slide Number Placeholder 3"/>
          <p:cNvSpPr>
            <a:spLocks noGrp="1"/>
          </p:cNvSpPr>
          <p:nvPr>
            <p:ph type="sldNum" sz="quarter" idx="11"/>
          </p:nvPr>
        </p:nvSpPr>
        <p:spPr>
          <a:noFill/>
        </p:spPr>
        <p:txBody>
          <a:bodyPr/>
          <a:lstStyle/>
          <a:p>
            <a:pPr>
              <a:buFont typeface="Arial" charset="0"/>
              <a:buNone/>
            </a:pPr>
            <a:fld id="{DD1B3CA4-7F8A-45F5-8749-9A60416942BE}" type="slidenum">
              <a:rPr lang="en-GB" smtClean="0">
                <a:latin typeface="Arial" charset="0"/>
              </a:rPr>
              <a:pPr>
                <a:buFont typeface="Arial" charset="0"/>
                <a:buNone/>
              </a:pPr>
              <a:t>72</a:t>
            </a:fld>
            <a:endParaRPr lang="en-GB" smtClean="0">
              <a:latin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528" y="188640"/>
            <a:ext cx="8229600" cy="1143000"/>
          </a:xfrm>
        </p:spPr>
        <p:txBody>
          <a:bodyPr/>
          <a:lstStyle/>
          <a:p>
            <a:r>
              <a:rPr lang="lt-LT" sz="3600" i="1" dirty="0" smtClean="0">
                <a:ea typeface="ＭＳ Ｐゴシック" pitchFamily="34" charset="-128"/>
              </a:rPr>
              <a:t>Žmogaus moralinio žlugimo kelias V.Šekspyro „Makbete“</a:t>
            </a:r>
            <a:endParaRPr lang="lt-LT" dirty="0" smtClean="0">
              <a:ea typeface="ＭＳ Ｐゴシック" pitchFamily="34" charset="-128"/>
            </a:endParaRPr>
          </a:p>
        </p:txBody>
      </p:sp>
      <p:sp>
        <p:nvSpPr>
          <p:cNvPr id="3" name="Content Placeholder 2"/>
          <p:cNvSpPr>
            <a:spLocks noGrp="1"/>
          </p:cNvSpPr>
          <p:nvPr>
            <p:ph idx="1"/>
          </p:nvPr>
        </p:nvSpPr>
        <p:spPr/>
        <p:txBody>
          <a:bodyPr>
            <a:normAutofit fontScale="92500" lnSpcReduction="10000"/>
          </a:bodyPr>
          <a:lstStyle/>
          <a:p>
            <a:pPr>
              <a:buFont typeface="Arial" charset="0"/>
              <a:buNone/>
              <a:defRPr/>
            </a:pPr>
            <a:r>
              <a:rPr lang="lt-LT" sz="2800" u="sng" dirty="0" smtClean="0"/>
              <a:t>Dėstymas.</a:t>
            </a:r>
          </a:p>
          <a:p>
            <a:pPr marL="514350" indent="-514350">
              <a:buFont typeface="Arial" charset="0"/>
              <a:buAutoNum type="arabicPeriod"/>
              <a:defRPr/>
            </a:pPr>
            <a:r>
              <a:rPr lang="lt-LT" sz="2800" b="1" dirty="0" smtClean="0"/>
              <a:t>Koks Makbetas vaizduojamas kūrinio pradžioje? </a:t>
            </a:r>
            <a:r>
              <a:rPr lang="lt-LT" sz="2800" dirty="0" smtClean="0"/>
              <a:t>(</a:t>
            </a:r>
            <a:r>
              <a:rPr lang="lt-LT" sz="2800" u="sng" dirty="0" smtClean="0"/>
              <a:t>Turi viską </a:t>
            </a:r>
            <a:r>
              <a:rPr lang="lt-LT" sz="2800" dirty="0" smtClean="0"/>
              <a:t>– turtus, pripažinimą, pagarbą. Ar jis laimingas?)</a:t>
            </a:r>
          </a:p>
          <a:p>
            <a:pPr marL="514350" indent="-514350">
              <a:buFont typeface="Arial" charset="0"/>
              <a:buAutoNum type="arabicPeriod"/>
              <a:defRPr/>
            </a:pPr>
            <a:r>
              <a:rPr lang="lt-LT" sz="2800" b="1" dirty="0" smtClean="0"/>
              <a:t>Kaip elgiasi pagrindinis veikėjas kritinėje situacijoje? </a:t>
            </a:r>
            <a:r>
              <a:rPr lang="lt-LT" sz="2800" dirty="0" smtClean="0"/>
              <a:t>(Kritinė situacija – apsisprendimo momentas; kitų veikėjų įtaka; </a:t>
            </a:r>
            <a:r>
              <a:rPr lang="lt-LT" sz="2800" u="sng" dirty="0" smtClean="0"/>
              <a:t>pasirenka blogį</a:t>
            </a:r>
            <a:r>
              <a:rPr lang="lt-LT" sz="2800" dirty="0" smtClean="0"/>
              <a:t>)</a:t>
            </a:r>
          </a:p>
          <a:p>
            <a:pPr marL="514350" indent="-514350">
              <a:buFont typeface="Arial" charset="0"/>
              <a:buAutoNum type="arabicPeriod"/>
              <a:defRPr/>
            </a:pPr>
            <a:r>
              <a:rPr lang="lt-LT" sz="2800" b="1" dirty="0" smtClean="0"/>
              <a:t>Kur veda žmogų toks pasirinkimas? </a:t>
            </a:r>
            <a:r>
              <a:rPr lang="lt-LT" sz="2800" dirty="0" smtClean="0"/>
              <a:t>(Atneša nelaimes kitiems (žūva nekalti žmonės, netgi draugai, pats išgyvena baimę, jam maišosi protas, </a:t>
            </a:r>
            <a:r>
              <a:rPr lang="lt-LT" sz="2800" u="sng" dirty="0" smtClean="0"/>
              <a:t>visas pasaulis sukyla prieš Makbetą</a:t>
            </a:r>
            <a:r>
              <a:rPr lang="lt-LT" sz="2800" dirty="0" smtClean="0"/>
              <a:t>).</a:t>
            </a:r>
          </a:p>
        </p:txBody>
      </p:sp>
      <p:sp>
        <p:nvSpPr>
          <p:cNvPr id="21508" name="Slide Number Placeholder 3"/>
          <p:cNvSpPr>
            <a:spLocks noGrp="1"/>
          </p:cNvSpPr>
          <p:nvPr>
            <p:ph type="sldNum" sz="quarter" idx="11"/>
          </p:nvPr>
        </p:nvSpPr>
        <p:spPr>
          <a:noFill/>
        </p:spPr>
        <p:txBody>
          <a:bodyPr/>
          <a:lstStyle/>
          <a:p>
            <a:pPr>
              <a:buFont typeface="Arial" charset="0"/>
              <a:buNone/>
            </a:pPr>
            <a:fld id="{CBE300A2-8A48-4225-9670-DDFF8AC9D25D}" type="slidenum">
              <a:rPr lang="en-GB" smtClean="0">
                <a:latin typeface="Arial" charset="0"/>
              </a:rPr>
              <a:pPr>
                <a:buFont typeface="Arial" charset="0"/>
                <a:buNone/>
              </a:pPr>
              <a:t>73</a:t>
            </a:fld>
            <a:endParaRPr lang="en-GB" smtClean="0">
              <a:latin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lt-LT" sz="3600" i="1" smtClean="0">
                <a:ea typeface="ＭＳ Ｐゴシック" pitchFamily="34" charset="-128"/>
              </a:rPr>
              <a:t>Žmogaus moralinio žlugimo kelias V.Šekspyro „Makbete“</a:t>
            </a:r>
            <a:endParaRPr lang="lt-LT" smtClean="0">
              <a:ea typeface="ＭＳ Ｐゴシック" pitchFamily="34" charset="-128"/>
            </a:endParaRPr>
          </a:p>
        </p:txBody>
      </p:sp>
      <p:sp>
        <p:nvSpPr>
          <p:cNvPr id="22531" name="Content Placeholder 2"/>
          <p:cNvSpPr>
            <a:spLocks noGrp="1"/>
          </p:cNvSpPr>
          <p:nvPr>
            <p:ph idx="1"/>
          </p:nvPr>
        </p:nvSpPr>
        <p:spPr/>
        <p:txBody>
          <a:bodyPr/>
          <a:lstStyle/>
          <a:p>
            <a:pPr>
              <a:buFont typeface="Arial" charset="0"/>
              <a:buNone/>
            </a:pPr>
            <a:r>
              <a:rPr lang="lt-LT" u="sng" smtClean="0">
                <a:ea typeface="ＭＳ Ｐゴシック" pitchFamily="34" charset="-128"/>
              </a:rPr>
              <a:t>Pabaiga.</a:t>
            </a:r>
          </a:p>
          <a:p>
            <a:pPr>
              <a:buFont typeface="Arial" charset="0"/>
              <a:buNone/>
            </a:pPr>
            <a:endParaRPr lang="lt-LT" u="sng" smtClean="0">
              <a:ea typeface="ＭＳ Ｐゴシック" pitchFamily="34" charset="-128"/>
            </a:endParaRPr>
          </a:p>
          <a:p>
            <a:pPr>
              <a:buFont typeface="Arial" charset="0"/>
              <a:buNone/>
            </a:pPr>
            <a:r>
              <a:rPr lang="lt-LT" smtClean="0">
                <a:ea typeface="ＭＳ Ｐゴシック" pitchFamily="34" charset="-128"/>
              </a:rPr>
              <a:t>Kokias vertybes išaukština Šekspyras? </a:t>
            </a:r>
          </a:p>
          <a:p>
            <a:pPr>
              <a:buFont typeface="Arial" charset="0"/>
              <a:buNone/>
            </a:pPr>
            <a:r>
              <a:rPr lang="lt-LT" smtClean="0">
                <a:ea typeface="ＭＳ Ｐゴシック" pitchFamily="34" charset="-128"/>
              </a:rPr>
              <a:t>Kokius žmogaus siekius paniekina?</a:t>
            </a:r>
          </a:p>
          <a:p>
            <a:pPr>
              <a:buFont typeface="Arial" charset="0"/>
              <a:buNone/>
            </a:pPr>
            <a:r>
              <a:rPr lang="lt-LT" smtClean="0">
                <a:ea typeface="ＭＳ Ｐゴシック" pitchFamily="34" charset="-128"/>
              </a:rPr>
              <a:t>Kas, pasak Šekspyro, yra laimė? </a:t>
            </a:r>
          </a:p>
          <a:p>
            <a:endParaRPr lang="lt-LT" smtClean="0">
              <a:ea typeface="ＭＳ Ｐゴシック" pitchFamily="34" charset="-128"/>
            </a:endParaRPr>
          </a:p>
          <a:p>
            <a:endParaRPr lang="lt-LT" smtClean="0">
              <a:ea typeface="ＭＳ Ｐゴシック" pitchFamily="34" charset="-128"/>
            </a:endParaRPr>
          </a:p>
        </p:txBody>
      </p:sp>
      <p:sp>
        <p:nvSpPr>
          <p:cNvPr id="22532" name="Slide Number Placeholder 3"/>
          <p:cNvSpPr>
            <a:spLocks noGrp="1"/>
          </p:cNvSpPr>
          <p:nvPr>
            <p:ph type="sldNum" sz="quarter" idx="11"/>
          </p:nvPr>
        </p:nvSpPr>
        <p:spPr>
          <a:noFill/>
        </p:spPr>
        <p:txBody>
          <a:bodyPr/>
          <a:lstStyle/>
          <a:p>
            <a:pPr>
              <a:buFont typeface="Arial" charset="0"/>
              <a:buNone/>
            </a:pPr>
            <a:fld id="{E0D6957C-F8FF-4B6D-AAF3-FDFB1F8A4449}" type="slidenum">
              <a:rPr lang="en-GB" smtClean="0">
                <a:latin typeface="Arial" charset="0"/>
              </a:rPr>
              <a:pPr>
                <a:buFont typeface="Arial" charset="0"/>
                <a:buNone/>
              </a:pPr>
              <a:t>74</a:t>
            </a:fld>
            <a:endParaRPr lang="en-GB" smtClean="0">
              <a:latin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000" dirty="0" smtClean="0"/>
              <a:t>Išanalizavę Moljero „</a:t>
            </a:r>
            <a:r>
              <a:rPr lang="lt-LT" sz="4000" dirty="0" err="1" smtClean="0"/>
              <a:t>Tartiufą</a:t>
            </a:r>
            <a:r>
              <a:rPr lang="lt-LT" sz="4000" dirty="0" smtClean="0"/>
              <a:t>“ ir A.Mickevičiaus „Konradą </a:t>
            </a:r>
            <a:r>
              <a:rPr lang="lt-LT" sz="4000" dirty="0" err="1" smtClean="0"/>
              <a:t>Valenrodą</a:t>
            </a:r>
            <a:r>
              <a:rPr lang="lt-LT" sz="4000" dirty="0" smtClean="0"/>
              <a:t>”.</a:t>
            </a:r>
            <a:endParaRPr lang="lt-LT" sz="4000" dirty="0"/>
          </a:p>
        </p:txBody>
      </p:sp>
      <p:sp>
        <p:nvSpPr>
          <p:cNvPr id="3" name="Content Placeholder 2"/>
          <p:cNvSpPr>
            <a:spLocks noGrp="1"/>
          </p:cNvSpPr>
          <p:nvPr>
            <p:ph idx="1"/>
          </p:nvPr>
        </p:nvSpPr>
        <p:spPr/>
        <p:txBody>
          <a:bodyPr/>
          <a:lstStyle/>
          <a:p>
            <a:pPr>
              <a:buNone/>
            </a:pPr>
            <a:r>
              <a:rPr lang="lt-LT" dirty="0" smtClean="0"/>
              <a:t>                      9 klasėje rašome pastaipą temai </a:t>
            </a:r>
          </a:p>
          <a:p>
            <a:pPr algn="ctr">
              <a:buNone/>
            </a:pPr>
            <a:r>
              <a:rPr lang="lt-LT" dirty="0" smtClean="0"/>
              <a:t>„Ar dora užsidėti kaukę?”</a:t>
            </a:r>
          </a:p>
          <a:p>
            <a:pPr>
              <a:buNone/>
            </a:pPr>
            <a:endParaRPr lang="lt-LT" dirty="0" smtClean="0"/>
          </a:p>
          <a:p>
            <a:pPr>
              <a:buNone/>
            </a:pPr>
            <a:endParaRPr lang="lt-LT" dirty="0" smtClean="0"/>
          </a:p>
          <a:p>
            <a:pPr>
              <a:buNone/>
            </a:pPr>
            <a:r>
              <a:rPr lang="lt-LT" dirty="0" smtClean="0"/>
              <a:t>Dora, kai sieki kilnių tikslų (Konradas)  </a:t>
            </a:r>
          </a:p>
          <a:p>
            <a:pPr>
              <a:buNone/>
            </a:pPr>
            <a:r>
              <a:rPr lang="lt-LT" dirty="0" smtClean="0"/>
              <a:t>                                Nedora, kai sieki savanaudiškų tikslų</a:t>
            </a:r>
          </a:p>
          <a:p>
            <a:pPr>
              <a:buNone/>
            </a:pPr>
            <a:r>
              <a:rPr lang="lt-LT" dirty="0" smtClean="0"/>
              <a:t>                                      (remiamės Moljero „</a:t>
            </a:r>
            <a:r>
              <a:rPr lang="lt-LT" dirty="0" err="1" smtClean="0"/>
              <a:t>Tartiufu</a:t>
            </a:r>
            <a:r>
              <a:rPr lang="lt-LT" dirty="0" smtClean="0"/>
              <a:t>”) </a:t>
            </a:r>
          </a:p>
          <a:p>
            <a:pPr>
              <a:buNone/>
            </a:pPr>
            <a:endParaRPr lang="lt-LT" dirty="0"/>
          </a:p>
        </p:txBody>
      </p:sp>
      <p:cxnSp>
        <p:nvCxnSpPr>
          <p:cNvPr id="5" name="Straight Arrow Connector 4"/>
          <p:cNvCxnSpPr/>
          <p:nvPr/>
        </p:nvCxnSpPr>
        <p:spPr>
          <a:xfrm flipH="1">
            <a:off x="2267744" y="2852936"/>
            <a:ext cx="936104"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a:off x="5076056" y="2780928"/>
            <a:ext cx="720080" cy="16561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9036496" cy="1143000"/>
          </a:xfrm>
        </p:spPr>
        <p:txBody>
          <a:bodyPr>
            <a:normAutofit fontScale="90000"/>
          </a:bodyPr>
          <a:lstStyle/>
          <a:p>
            <a:r>
              <a:rPr lang="lt-LT" sz="4400" dirty="0" smtClean="0"/>
              <a:t/>
            </a:r>
            <a:br>
              <a:rPr lang="lt-LT" sz="4400" dirty="0" smtClean="0"/>
            </a:br>
            <a:r>
              <a:rPr lang="lt-LT" sz="4400" dirty="0" smtClean="0"/>
              <a:t/>
            </a:r>
            <a:br>
              <a:rPr lang="lt-LT" sz="4400" dirty="0" smtClean="0"/>
            </a:br>
            <a:r>
              <a:rPr lang="lt-LT" sz="4400" dirty="0" smtClean="0"/>
              <a:t/>
            </a:r>
            <a:br>
              <a:rPr lang="lt-LT" sz="4400" dirty="0" smtClean="0"/>
            </a:br>
            <a:r>
              <a:rPr lang="lt-LT" sz="4400" dirty="0" smtClean="0"/>
              <a:t/>
            </a:r>
            <a:br>
              <a:rPr lang="lt-LT" sz="4400" dirty="0" smtClean="0"/>
            </a:br>
            <a:r>
              <a:rPr lang="lt-LT" sz="4400" dirty="0" smtClean="0"/>
              <a:t/>
            </a:r>
            <a:br>
              <a:rPr lang="lt-LT" sz="4400" dirty="0" smtClean="0"/>
            </a:br>
            <a:r>
              <a:rPr lang="lt-LT" sz="4400" dirty="0" smtClean="0"/>
              <a:t>Literatūrinis rašinys 9 klasėje </a:t>
            </a:r>
            <a:r>
              <a:rPr lang="lt-LT" sz="3100" dirty="0" smtClean="0"/>
              <a:t>(arba 11-oje </a:t>
            </a:r>
            <a:r>
              <a:rPr lang="lt-LT" sz="3100" dirty="0" smtClean="0">
                <a:sym typeface="Wingdings" pitchFamily="2" charset="2"/>
              </a:rPr>
              <a:t>)</a:t>
            </a:r>
            <a:r>
              <a:rPr lang="lt-LT" sz="3100" dirty="0" smtClean="0"/>
              <a:t/>
            </a:r>
            <a:br>
              <a:rPr lang="lt-LT" sz="3100" dirty="0" smtClean="0"/>
            </a:br>
            <a:r>
              <a:rPr lang="lt-LT" dirty="0" smtClean="0"/>
              <a:t>Tema „</a:t>
            </a:r>
            <a:r>
              <a:rPr lang="lt-LT" sz="4400" b="1" dirty="0" smtClean="0"/>
              <a:t>Kaip Maironis atskleidžia meilę Tėvynei?’</a:t>
            </a:r>
            <a:endParaRPr lang="lt-LT" sz="4400" b="1" dirty="0"/>
          </a:p>
        </p:txBody>
      </p:sp>
      <p:sp>
        <p:nvSpPr>
          <p:cNvPr id="3" name="Content Placeholder 2"/>
          <p:cNvSpPr>
            <a:spLocks noGrp="1"/>
          </p:cNvSpPr>
          <p:nvPr>
            <p:ph idx="1"/>
          </p:nvPr>
        </p:nvSpPr>
        <p:spPr>
          <a:xfrm>
            <a:off x="179512" y="2636912"/>
            <a:ext cx="8229600" cy="4389120"/>
          </a:xfrm>
        </p:spPr>
        <p:txBody>
          <a:bodyPr/>
          <a:lstStyle/>
          <a:p>
            <a:r>
              <a:rPr lang="lt-LT" dirty="0" smtClean="0"/>
              <a:t>„Trakų pilis“</a:t>
            </a:r>
          </a:p>
          <a:p>
            <a:r>
              <a:rPr lang="lt-LT" dirty="0" smtClean="0"/>
              <a:t>„Lietuva brangi“, /„Kur bėga Šešupė“</a:t>
            </a:r>
          </a:p>
          <a:p>
            <a:r>
              <a:rPr lang="lt-LT" dirty="0" smtClean="0"/>
              <a:t>„Nebeužtvenksi upės“/ „Užtrauksim naują giesmę“ </a:t>
            </a:r>
            <a:endParaRPr lang="lt-LT"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000" dirty="0" smtClean="0"/>
              <a:t>Formuluojame 3 skirtingus teiginius, atsakančius į temą „</a:t>
            </a:r>
            <a:r>
              <a:rPr lang="lt-LT" sz="4000" b="1" dirty="0" smtClean="0"/>
              <a:t>Kaip Maironis atskleidžia meilę Tėvynei?“</a:t>
            </a:r>
            <a:r>
              <a:rPr lang="lt-LT" sz="4000" dirty="0" smtClean="0"/>
              <a:t> </a:t>
            </a:r>
            <a:endParaRPr lang="lt-LT" sz="4000" dirty="0"/>
          </a:p>
        </p:txBody>
      </p:sp>
      <p:sp>
        <p:nvSpPr>
          <p:cNvPr id="3" name="Content Placeholder 2"/>
          <p:cNvSpPr>
            <a:spLocks noGrp="1"/>
          </p:cNvSpPr>
          <p:nvPr>
            <p:ph idx="1"/>
          </p:nvPr>
        </p:nvSpPr>
        <p:spPr>
          <a:xfrm>
            <a:off x="539552" y="1988840"/>
            <a:ext cx="8229600" cy="4389120"/>
          </a:xfrm>
        </p:spPr>
        <p:txBody>
          <a:bodyPr>
            <a:normAutofit fontScale="92500" lnSpcReduction="10000"/>
          </a:bodyPr>
          <a:lstStyle/>
          <a:p>
            <a:r>
              <a:rPr lang="lt-LT" b="1" u="sng" dirty="0" smtClean="0"/>
              <a:t>Vaizduodamas garbingą praeitį</a:t>
            </a:r>
            <a:r>
              <a:rPr lang="lt-LT" b="1" dirty="0" smtClean="0"/>
              <a:t>, idealizuoja senovės laikus.</a:t>
            </a:r>
          </a:p>
          <a:p>
            <a:pPr>
              <a:buNone/>
            </a:pPr>
            <a:r>
              <a:rPr lang="lt-LT" dirty="0" smtClean="0"/>
              <a:t>„Trakų pilis“ (istorinis kontekstas – kovų su kryžiuočiais laikai, Žalgirio mūšis)</a:t>
            </a:r>
          </a:p>
          <a:p>
            <a:r>
              <a:rPr lang="lt-LT" b="1" u="sng" dirty="0" smtClean="0"/>
              <a:t>Piešdamas Lietuvos peizažą</a:t>
            </a:r>
            <a:r>
              <a:rPr lang="lt-LT" b="1" dirty="0" smtClean="0"/>
              <a:t>, išreiškia susižavėjimą gimtojo krašto gamta.</a:t>
            </a:r>
          </a:p>
          <a:p>
            <a:pPr>
              <a:buNone/>
            </a:pPr>
            <a:r>
              <a:rPr lang="lt-LT" dirty="0" smtClean="0"/>
              <a:t>„Lietuva brangi“, /„Kur bėga Šešupė“ (biografinis kontekstas - graži gimtojo Raseinių krašto gamta).</a:t>
            </a:r>
          </a:p>
          <a:p>
            <a:r>
              <a:rPr lang="lt-LT" b="1" u="sng" dirty="0" smtClean="0"/>
              <a:t>Skatindamas dirbti Tėvynei</a:t>
            </a:r>
            <a:r>
              <a:rPr lang="lt-LT" b="1" dirty="0" smtClean="0"/>
              <a:t>, parodo, kad yra atsakingas už jos ateitį</a:t>
            </a:r>
            <a:r>
              <a:rPr lang="lt-LT" dirty="0" smtClean="0"/>
              <a:t>.  „Nebeužtvenksi upės“/ „Užtrauksim naują giesmę“ (Istorinis kontekstas – carinės priespaudos laikai Lietuvoje, tautinis atgimimas)</a:t>
            </a:r>
          </a:p>
          <a:p>
            <a:endParaRPr lang="lt-LT" dirty="0" smtClean="0"/>
          </a:p>
          <a:p>
            <a:endParaRPr lang="lt-LT"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036496" cy="1143000"/>
          </a:xfrm>
        </p:spPr>
        <p:txBody>
          <a:bodyPr>
            <a:normAutofit fontScale="90000"/>
          </a:bodyPr>
          <a:lstStyle/>
          <a:p>
            <a:pPr algn="ctr"/>
            <a:r>
              <a:rPr lang="lt-LT" sz="5400" dirty="0" smtClean="0"/>
              <a:t>„</a:t>
            </a:r>
            <a:r>
              <a:rPr lang="lt-LT" sz="4900" b="1" dirty="0" smtClean="0"/>
              <a:t>Kaip Maironis atskleidžia meilę Tėvynei?“</a:t>
            </a:r>
            <a:endParaRPr lang="lt-LT" sz="4900" dirty="0"/>
          </a:p>
        </p:txBody>
      </p:sp>
      <p:sp>
        <p:nvSpPr>
          <p:cNvPr id="3" name="Content Placeholder 2"/>
          <p:cNvSpPr>
            <a:spLocks noGrp="1"/>
          </p:cNvSpPr>
          <p:nvPr>
            <p:ph idx="1"/>
          </p:nvPr>
        </p:nvSpPr>
        <p:spPr/>
        <p:txBody>
          <a:bodyPr/>
          <a:lstStyle/>
          <a:p>
            <a:pPr>
              <a:buNone/>
            </a:pPr>
            <a:r>
              <a:rPr lang="lt-LT" dirty="0" smtClean="0"/>
              <a:t>             </a:t>
            </a:r>
            <a:r>
              <a:rPr lang="lt-LT" u="sng" dirty="0" smtClean="0"/>
              <a:t>Pagrindinė mintis (dėstymo dalių suma)</a:t>
            </a:r>
            <a:endParaRPr lang="lt-LT" dirty="0" smtClean="0"/>
          </a:p>
          <a:p>
            <a:r>
              <a:rPr lang="lt-LT" dirty="0" smtClean="0"/>
              <a:t>Taigi meilę Tėvynei poetas atskleidžia vaizduodamas gimtojo krašto gamtos grožį, išreikšdamas pagarbą tautos istorijai, pasididžiavimą ja bei prisidėdamas prie kovos už Lietuvos laisvę.</a:t>
            </a:r>
          </a:p>
          <a:p>
            <a:endParaRPr lang="lt-LT"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Literatūrinio rašinio pastraipa</a:t>
            </a:r>
            <a:endParaRPr lang="lt-LT" dirty="0"/>
          </a:p>
        </p:txBody>
      </p:sp>
      <p:sp>
        <p:nvSpPr>
          <p:cNvPr id="3" name="Content Placeholder 2"/>
          <p:cNvSpPr>
            <a:spLocks noGrp="1"/>
          </p:cNvSpPr>
          <p:nvPr>
            <p:ph idx="1"/>
          </p:nvPr>
        </p:nvSpPr>
        <p:spPr/>
        <p:txBody>
          <a:bodyPr/>
          <a:lstStyle/>
          <a:p>
            <a:r>
              <a:rPr lang="lt-LT" dirty="0" smtClean="0"/>
              <a:t>Teiginys, susijęs su Maironio kūryba.</a:t>
            </a:r>
          </a:p>
          <a:p>
            <a:r>
              <a:rPr lang="lt-LT" dirty="0" smtClean="0"/>
              <a:t>Mokinys analizuoja Maironio kūrinį ta tema, kurią parašė teiginyje.</a:t>
            </a:r>
          </a:p>
          <a:p>
            <a:r>
              <a:rPr lang="lt-LT" dirty="0" smtClean="0"/>
              <a:t>Mokinys apibendrina pastraipą savo mintimis, vartodamas beasmenes formas.</a:t>
            </a:r>
          </a:p>
          <a:p>
            <a:r>
              <a:rPr lang="lt-LT" dirty="0" smtClean="0"/>
              <a:t>Duoti terminų ir sąvokų sąrašą, kuriuos mokinys privalės pavartoti rašinyje.</a:t>
            </a:r>
          </a:p>
          <a:p>
            <a:pPr>
              <a:buNone/>
            </a:pPr>
            <a:endParaRPr lang="lt-LT"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Samprotavimo rašinio temos </a:t>
            </a:r>
            <a:endParaRPr lang="lt-LT" dirty="0"/>
          </a:p>
        </p:txBody>
      </p:sp>
      <p:sp>
        <p:nvSpPr>
          <p:cNvPr id="3" name="Content Placeholder 2"/>
          <p:cNvSpPr>
            <a:spLocks noGrp="1"/>
          </p:cNvSpPr>
          <p:nvPr>
            <p:ph idx="1"/>
          </p:nvPr>
        </p:nvSpPr>
        <p:spPr/>
        <p:txBody>
          <a:bodyPr>
            <a:normAutofit/>
          </a:bodyPr>
          <a:lstStyle/>
          <a:p>
            <a:r>
              <a:rPr lang="lt-LT" dirty="0" smtClean="0"/>
              <a:t>Ar meilė suteikia kasdienybei kilnumo? </a:t>
            </a:r>
          </a:p>
          <a:p>
            <a:pPr>
              <a:buNone/>
            </a:pPr>
            <a:r>
              <a:rPr lang="lt-LT" dirty="0" smtClean="0"/>
              <a:t>(J.Tumas – </a:t>
            </a:r>
            <a:r>
              <a:rPr lang="lt-LT" dirty="0" err="1" smtClean="0"/>
              <a:t>Važgantas</a:t>
            </a:r>
            <a:r>
              <a:rPr lang="lt-LT" dirty="0" smtClean="0"/>
              <a:t>, </a:t>
            </a:r>
            <a:r>
              <a:rPr lang="lt-LT" dirty="0" err="1" smtClean="0"/>
              <a:t>M.Katiliškis</a:t>
            </a:r>
            <a:r>
              <a:rPr lang="lt-LT" dirty="0" smtClean="0"/>
              <a:t>,  J.Kunčinas)</a:t>
            </a:r>
          </a:p>
          <a:p>
            <a:pPr>
              <a:buNone/>
            </a:pPr>
            <a:endParaRPr lang="lt-LT" dirty="0" smtClean="0"/>
          </a:p>
          <a:p>
            <a:r>
              <a:rPr lang="lt-LT" dirty="0" smtClean="0"/>
              <a:t>Atmintis: kodėl žmoguje gyva tai, ko jau nėra?</a:t>
            </a:r>
          </a:p>
          <a:p>
            <a:pPr>
              <a:buNone/>
            </a:pPr>
            <a:r>
              <a:rPr lang="lt-LT" dirty="0" smtClean="0"/>
              <a:t>(V.Mačernis, A.Škėma, M.Martinaitis)</a:t>
            </a:r>
          </a:p>
          <a:p>
            <a:pPr>
              <a:buNone/>
            </a:pPr>
            <a:endParaRPr lang="lt-LT" dirty="0" smtClean="0"/>
          </a:p>
          <a:p>
            <a:pPr>
              <a:buNone/>
            </a:pPr>
            <a:r>
              <a:rPr lang="lt-LT" i="1" dirty="0" smtClean="0"/>
              <a:t>Kodėl žmogaus atmintyje gyva tai, ko jau seniai nėra?</a:t>
            </a:r>
          </a:p>
          <a:p>
            <a:pPr>
              <a:buNone/>
            </a:pPr>
            <a:endParaRPr lang="lt-LT"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4000" dirty="0" smtClean="0"/>
              <a:t>Literatūrinio rašinio „</a:t>
            </a:r>
            <a:r>
              <a:rPr lang="lt-LT" sz="4000" b="1" dirty="0" smtClean="0"/>
              <a:t>Kaip Maironis atskleidžia meilę Tėvynei?“</a:t>
            </a:r>
            <a:r>
              <a:rPr lang="lt-LT" sz="4000" dirty="0" smtClean="0"/>
              <a:t>  įžanga (9 klasė)</a:t>
            </a:r>
            <a:endParaRPr lang="lt-LT" sz="4000" dirty="0"/>
          </a:p>
        </p:txBody>
      </p:sp>
      <p:sp>
        <p:nvSpPr>
          <p:cNvPr id="3" name="Content Placeholder 2"/>
          <p:cNvSpPr>
            <a:spLocks noGrp="1"/>
          </p:cNvSpPr>
          <p:nvPr>
            <p:ph idx="1"/>
          </p:nvPr>
        </p:nvSpPr>
        <p:spPr/>
        <p:txBody>
          <a:bodyPr/>
          <a:lstStyle/>
          <a:p>
            <a:r>
              <a:rPr lang="lt-LT" dirty="0" smtClean="0"/>
              <a:t>Kada gyveno Maironis? </a:t>
            </a:r>
          </a:p>
          <a:p>
            <a:r>
              <a:rPr lang="lt-LT" dirty="0" smtClean="0"/>
              <a:t>Kas jis toks buvo?</a:t>
            </a:r>
          </a:p>
          <a:p>
            <a:r>
              <a:rPr lang="lt-LT" dirty="0" smtClean="0"/>
              <a:t>Kuo ypatingas tas istorinis laikotarpis?</a:t>
            </a:r>
          </a:p>
          <a:p>
            <a:r>
              <a:rPr lang="lt-LT" dirty="0" smtClean="0"/>
              <a:t>Kaip suprato savo gyvenimo tikslą Maironis?</a:t>
            </a:r>
          </a:p>
          <a:p>
            <a:r>
              <a:rPr lang="lt-LT" dirty="0" smtClean="0"/>
              <a:t>Kokia tema ryškiausia jo kūryboje?</a:t>
            </a:r>
          </a:p>
          <a:p>
            <a:endParaRPr lang="lt-LT" dirty="0" smtClean="0"/>
          </a:p>
          <a:p>
            <a:pPr>
              <a:buNone/>
            </a:pPr>
            <a:r>
              <a:rPr lang="lt-LT" dirty="0" smtClean="0"/>
              <a:t>(Sudėlioti nuosekliai  užrašytas mintis.) </a:t>
            </a:r>
            <a:endParaRPr lang="lt-L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Literatūrinio rašinio pabaiga</a:t>
            </a:r>
            <a:endParaRPr lang="lt-LT" dirty="0"/>
          </a:p>
        </p:txBody>
      </p:sp>
      <p:sp>
        <p:nvSpPr>
          <p:cNvPr id="3" name="Content Placeholder 2"/>
          <p:cNvSpPr>
            <a:spLocks noGrp="1"/>
          </p:cNvSpPr>
          <p:nvPr>
            <p:ph idx="1"/>
          </p:nvPr>
        </p:nvSpPr>
        <p:spPr/>
        <p:txBody>
          <a:bodyPr/>
          <a:lstStyle/>
          <a:p>
            <a:r>
              <a:rPr lang="lt-LT" dirty="0" smtClean="0"/>
              <a:t>Padaro išvadas iš to, kas buvo minėta dėstyme.</a:t>
            </a:r>
          </a:p>
          <a:p>
            <a:r>
              <a:rPr lang="lt-LT" dirty="0" smtClean="0"/>
              <a:t>Nesugalvoja jokių papildomų dalykų, kurie nebuvo minėti.</a:t>
            </a:r>
          </a:p>
          <a:p>
            <a:pPr>
              <a:buNone/>
            </a:pPr>
            <a:endParaRPr lang="lt-LT" dirty="0">
              <a:solidFill>
                <a:srgbClr val="C0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lt-LT" sz="4800" dirty="0" smtClean="0"/>
              <a:t>Samprotavimo rašinys 10 klasėje</a:t>
            </a:r>
            <a:br>
              <a:rPr lang="lt-LT" sz="4800" dirty="0" smtClean="0"/>
            </a:br>
            <a:r>
              <a:rPr lang="lt-LT" sz="4800" dirty="0" smtClean="0"/>
              <a:t>Tema  </a:t>
            </a:r>
            <a:r>
              <a:rPr lang="lt-LT" sz="4800" b="1" dirty="0" smtClean="0"/>
              <a:t>Kodėl nesutaria tėvai ir vaikai?</a:t>
            </a:r>
            <a:endParaRPr lang="lt-LT" dirty="0"/>
          </a:p>
        </p:txBody>
      </p:sp>
      <p:sp>
        <p:nvSpPr>
          <p:cNvPr id="3" name="Content Placeholder 2"/>
          <p:cNvSpPr>
            <a:spLocks noGrp="1"/>
          </p:cNvSpPr>
          <p:nvPr>
            <p:ph idx="1"/>
          </p:nvPr>
        </p:nvSpPr>
        <p:spPr/>
        <p:txBody>
          <a:bodyPr/>
          <a:lstStyle/>
          <a:p>
            <a:r>
              <a:rPr lang="lt-LT" dirty="0" smtClean="0"/>
              <a:t>Kokiais kūriniais remsimės? Tai mūsų dėstymo dalys.</a:t>
            </a:r>
          </a:p>
          <a:p>
            <a:endParaRPr lang="lt-LT" dirty="0" smtClean="0"/>
          </a:p>
          <a:p>
            <a:r>
              <a:rPr lang="lt-LT" dirty="0" smtClean="0"/>
              <a:t>Sofoklio „Antigonė“</a:t>
            </a:r>
          </a:p>
          <a:p>
            <a:r>
              <a:rPr lang="lt-LT" dirty="0" err="1" smtClean="0"/>
              <a:t>M.Burgess</a:t>
            </a:r>
            <a:r>
              <a:rPr lang="lt-LT" dirty="0" smtClean="0"/>
              <a:t> „Heroinas“</a:t>
            </a:r>
          </a:p>
          <a:p>
            <a:r>
              <a:rPr lang="lt-LT" dirty="0" smtClean="0"/>
              <a:t>O. Balzako „Tėvas </a:t>
            </a:r>
            <a:r>
              <a:rPr lang="lt-LT" dirty="0" err="1" smtClean="0"/>
              <a:t>Gorijo</a:t>
            </a:r>
            <a:r>
              <a:rPr lang="lt-LT" dirty="0" smtClean="0"/>
              <a:t>” </a:t>
            </a:r>
          </a:p>
          <a:p>
            <a:r>
              <a:rPr lang="lt-LT" dirty="0" smtClean="0"/>
              <a:t>J.Biliūno „Ubagas“ </a:t>
            </a:r>
            <a:endParaRPr lang="lt-LT"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1658448"/>
          </a:xfrm>
        </p:spPr>
        <p:txBody>
          <a:bodyPr>
            <a:noAutofit/>
          </a:bodyPr>
          <a:lstStyle/>
          <a:p>
            <a:r>
              <a:rPr lang="lt-LT" sz="3600" dirty="0" smtClean="0"/>
              <a:t>Formuluojame 3 skirtingus teiginius, atsakančius į temą </a:t>
            </a:r>
            <a:r>
              <a:rPr lang="lt-LT" sz="3600" b="1" dirty="0" smtClean="0"/>
              <a:t>Kodėl nesutaria tėvai ir vaikai?</a:t>
            </a:r>
            <a:r>
              <a:rPr lang="lt-LT" sz="3600" dirty="0" smtClean="0"/>
              <a:t> </a:t>
            </a:r>
            <a:endParaRPr lang="lt-LT" sz="3600" dirty="0"/>
          </a:p>
        </p:txBody>
      </p:sp>
      <p:sp>
        <p:nvSpPr>
          <p:cNvPr id="3" name="Content Placeholder 2"/>
          <p:cNvSpPr>
            <a:spLocks noGrp="1"/>
          </p:cNvSpPr>
          <p:nvPr>
            <p:ph idx="1"/>
          </p:nvPr>
        </p:nvSpPr>
        <p:spPr/>
        <p:txBody>
          <a:bodyPr>
            <a:normAutofit/>
          </a:bodyPr>
          <a:lstStyle/>
          <a:p>
            <a:pPr>
              <a:buNone/>
            </a:pPr>
            <a:r>
              <a:rPr lang="lt-LT" dirty="0" smtClean="0"/>
              <a:t>1.Kartais tėvai elgiasi netinkamai, bet nenori pripažinti savo klaidų ir pasirodyti silpni, o vaikai būdami teisūs pyksta.             </a:t>
            </a:r>
            <a:r>
              <a:rPr lang="lt-LT" b="1" dirty="0" smtClean="0"/>
              <a:t>Sofoklio „Antigonė“</a:t>
            </a:r>
          </a:p>
          <a:p>
            <a:pPr>
              <a:buNone/>
            </a:pPr>
            <a:r>
              <a:rPr lang="lt-LT" dirty="0" smtClean="0"/>
              <a:t>2.Konfliktai kyla ir tada, kai tėvai neranda dvasinio ryšio su vaikais, mažai bendrauja,  vadovaujasi draudimais. </a:t>
            </a:r>
          </a:p>
          <a:p>
            <a:pPr algn="ctr">
              <a:buNone/>
            </a:pPr>
            <a:r>
              <a:rPr lang="lt-LT" b="1" dirty="0" err="1" smtClean="0"/>
              <a:t>M.Burgess</a:t>
            </a:r>
            <a:r>
              <a:rPr lang="lt-LT" b="1" dirty="0" smtClean="0"/>
              <a:t> „Heroinas“</a:t>
            </a:r>
          </a:p>
          <a:p>
            <a:pPr>
              <a:buNone/>
            </a:pPr>
            <a:r>
              <a:rPr lang="lt-LT" dirty="0" smtClean="0"/>
              <a:t>3.Būna ir taip, kad savanaudžiai vaikai išsižada savo tėvų, kai jie neturi pinigų ir negali padėti. </a:t>
            </a:r>
          </a:p>
          <a:p>
            <a:pPr algn="ctr">
              <a:buNone/>
            </a:pPr>
            <a:r>
              <a:rPr lang="lt-LT" b="1" dirty="0" smtClean="0"/>
              <a:t>O. Balzakas „Tėvas </a:t>
            </a:r>
            <a:r>
              <a:rPr lang="lt-LT" b="1" dirty="0" err="1" smtClean="0"/>
              <a:t>Gorijo</a:t>
            </a:r>
            <a:r>
              <a:rPr lang="lt-LT" b="1" dirty="0" smtClean="0"/>
              <a:t>”</a:t>
            </a:r>
            <a:r>
              <a:rPr lang="lt-LT" dirty="0" smtClean="0"/>
              <a:t> </a:t>
            </a:r>
            <a:r>
              <a:rPr lang="lt-LT" b="1" strike="sngStrike" dirty="0" smtClean="0"/>
              <a:t>J.Biliūnas „Ubagas“</a:t>
            </a:r>
          </a:p>
          <a:p>
            <a:endParaRPr lang="lt-LT" dirty="0"/>
          </a:p>
        </p:txBody>
      </p:sp>
      <p:cxnSp>
        <p:nvCxnSpPr>
          <p:cNvPr id="7" name="Straight Arrow Connector 6"/>
          <p:cNvCxnSpPr/>
          <p:nvPr/>
        </p:nvCxnSpPr>
        <p:spPr>
          <a:xfrm flipV="1">
            <a:off x="611560" y="1196752"/>
            <a:ext cx="309634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11560" y="1196752"/>
            <a:ext cx="432048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3568" y="1268760"/>
            <a:ext cx="5688632" cy="36724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Dėstymo pastraipos sandara  </a:t>
            </a:r>
            <a:endParaRPr lang="lt-LT" dirty="0"/>
          </a:p>
        </p:txBody>
      </p:sp>
      <p:sp>
        <p:nvSpPr>
          <p:cNvPr id="3" name="Content Placeholder 2"/>
          <p:cNvSpPr>
            <a:spLocks noGrp="1"/>
          </p:cNvSpPr>
          <p:nvPr>
            <p:ph idx="1"/>
          </p:nvPr>
        </p:nvSpPr>
        <p:spPr>
          <a:xfrm>
            <a:off x="467544" y="2057400"/>
            <a:ext cx="7992888" cy="4800600"/>
          </a:xfrm>
        </p:spPr>
        <p:txBody>
          <a:bodyPr/>
          <a:lstStyle/>
          <a:p>
            <a:pPr>
              <a:buNone/>
            </a:pPr>
            <a:r>
              <a:rPr lang="lt-LT" b="1" dirty="0" smtClean="0"/>
              <a:t>Teiginys</a:t>
            </a:r>
            <a:r>
              <a:rPr lang="lt-LT" dirty="0" smtClean="0"/>
              <a:t> (dažniausiai pirmasis sakinys, kuris įrodo pagrindinę mintį)</a:t>
            </a:r>
            <a:endParaRPr lang="lt-LT" u="sng" dirty="0" smtClean="0"/>
          </a:p>
          <a:p>
            <a:pPr>
              <a:buNone/>
            </a:pPr>
            <a:r>
              <a:rPr lang="lt-LT" b="1" dirty="0" smtClean="0"/>
              <a:t>Argumentai</a:t>
            </a:r>
            <a:r>
              <a:rPr lang="lt-LT" dirty="0" smtClean="0"/>
              <a:t> (įrodo teiginį) – </a:t>
            </a:r>
            <a:r>
              <a:rPr lang="lt-LT" b="1" dirty="0" smtClean="0"/>
              <a:t>mokinio mintys</a:t>
            </a:r>
            <a:r>
              <a:rPr lang="lt-LT" dirty="0" smtClean="0"/>
              <a:t>, pavyzdžiai iš gyvenimo, </a:t>
            </a:r>
            <a:r>
              <a:rPr lang="lt-LT" b="1" dirty="0" smtClean="0"/>
              <a:t>pavyzdžiai iš grožinės literatūros</a:t>
            </a:r>
            <a:r>
              <a:rPr lang="lt-LT" dirty="0" smtClean="0"/>
              <a:t>, spektaklių, istorijos ar kt.</a:t>
            </a:r>
          </a:p>
          <a:p>
            <a:pPr>
              <a:buNone/>
            </a:pPr>
            <a:r>
              <a:rPr lang="lt-LT" b="1" dirty="0" err="1" smtClean="0"/>
              <a:t>Išvadėlė</a:t>
            </a:r>
            <a:r>
              <a:rPr lang="lt-LT" dirty="0" smtClean="0"/>
              <a:t> – visą pastraipą apibendrinanti mintis.</a:t>
            </a:r>
          </a:p>
          <a:p>
            <a:pPr>
              <a:buNone/>
            </a:pPr>
            <a:r>
              <a:rPr lang="lt-LT" dirty="0" smtClean="0">
                <a:solidFill>
                  <a:srgbClr val="C00000"/>
                </a:solidFill>
              </a:rPr>
              <a:t>Po teiginio negali būti iš karto grožinis kūrinys.</a:t>
            </a:r>
          </a:p>
          <a:p>
            <a:pPr>
              <a:buNone/>
            </a:pPr>
            <a:r>
              <a:rPr lang="lt-LT" dirty="0" smtClean="0">
                <a:solidFill>
                  <a:srgbClr val="C00000"/>
                </a:solidFill>
              </a:rPr>
              <a:t>Po grožinio kūrinio negali iš karto būti išvada. </a:t>
            </a:r>
            <a:endParaRPr lang="lt-LT" dirty="0">
              <a:solidFill>
                <a:srgbClr val="C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7498080" cy="1143000"/>
          </a:xfrm>
        </p:spPr>
        <p:txBody>
          <a:bodyPr>
            <a:normAutofit fontScale="90000"/>
          </a:bodyPr>
          <a:lstStyle/>
          <a:p>
            <a:r>
              <a:rPr lang="lt-LT" sz="4000" dirty="0" smtClean="0"/>
              <a:t/>
            </a:r>
            <a:br>
              <a:rPr lang="lt-LT" sz="4000" dirty="0" smtClean="0"/>
            </a:br>
            <a:r>
              <a:rPr lang="lt-LT" sz="4000" dirty="0" smtClean="0"/>
              <a:t/>
            </a:r>
            <a:br>
              <a:rPr lang="lt-LT" sz="4000" dirty="0" smtClean="0"/>
            </a:br>
            <a:r>
              <a:rPr lang="lt-LT" sz="4000" dirty="0" smtClean="0"/>
              <a:t/>
            </a:r>
            <a:br>
              <a:rPr lang="lt-LT" sz="4000" dirty="0" smtClean="0"/>
            </a:br>
            <a:r>
              <a:rPr lang="lt-LT" sz="4000" dirty="0" smtClean="0"/>
              <a:t/>
            </a:r>
            <a:br>
              <a:rPr lang="lt-LT" sz="4000" dirty="0" smtClean="0"/>
            </a:br>
            <a:r>
              <a:rPr lang="lt-LT" sz="4000" dirty="0" smtClean="0"/>
              <a:t/>
            </a:r>
            <a:br>
              <a:rPr lang="lt-LT" sz="4000" dirty="0" smtClean="0"/>
            </a:br>
            <a:r>
              <a:rPr lang="lt-LT" sz="4000" dirty="0" smtClean="0"/>
              <a:t/>
            </a:r>
            <a:br>
              <a:rPr lang="lt-LT" sz="4000" dirty="0" smtClean="0"/>
            </a:br>
            <a:r>
              <a:rPr lang="lt-LT" sz="5400" dirty="0" smtClean="0"/>
              <a:t>Tema  </a:t>
            </a:r>
            <a:r>
              <a:rPr lang="lt-LT" sz="5400" b="1" dirty="0" smtClean="0"/>
              <a:t>Kodėl nesutaria tėvai ir vaikai?</a:t>
            </a:r>
            <a:endParaRPr lang="lt-LT" dirty="0"/>
          </a:p>
        </p:txBody>
      </p:sp>
      <p:sp>
        <p:nvSpPr>
          <p:cNvPr id="3" name="Content Placeholder 2"/>
          <p:cNvSpPr>
            <a:spLocks noGrp="1"/>
          </p:cNvSpPr>
          <p:nvPr>
            <p:ph idx="1"/>
          </p:nvPr>
        </p:nvSpPr>
        <p:spPr>
          <a:xfrm>
            <a:off x="827584" y="2420888"/>
            <a:ext cx="7962088" cy="4800600"/>
          </a:xfrm>
        </p:spPr>
        <p:txBody>
          <a:bodyPr/>
          <a:lstStyle/>
          <a:p>
            <a:r>
              <a:rPr lang="lt-LT" b="1" dirty="0" smtClean="0"/>
              <a:t>Įžangoje </a:t>
            </a:r>
            <a:r>
              <a:rPr lang="lt-LT" dirty="0" smtClean="0"/>
              <a:t>pasakome, kad tėvai ir vaikai yra patys artimiausi žmonės (ar pan.)</a:t>
            </a:r>
          </a:p>
          <a:p>
            <a:r>
              <a:rPr lang="lt-LT" b="1" dirty="0" smtClean="0"/>
              <a:t>Iškeliame problemą – </a:t>
            </a:r>
            <a:r>
              <a:rPr lang="lt-LT" dirty="0" smtClean="0"/>
              <a:t>vis dėlto dažnai atsitinka, kad tarp tėvų ir vaikų kyla rimtų nesutarimų. Kodėl nesutaria tėvai ir vaikai?</a:t>
            </a:r>
          </a:p>
          <a:p>
            <a:r>
              <a:rPr lang="lt-LT" b="1" dirty="0" smtClean="0"/>
              <a:t>Pagrindinė mintis (atsako į temą)– </a:t>
            </a:r>
            <a:r>
              <a:rPr lang="lt-LT" dirty="0" smtClean="0"/>
              <a:t>Aš manau, kad konfliktai kyla dėl skirtingo požiūrio į tuos pačius dalykus.</a:t>
            </a:r>
            <a:endParaRPr lang="lt-LT" b="1"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Rašinio dalys </a:t>
            </a:r>
            <a:r>
              <a:rPr lang="lt-LT" sz="4000" dirty="0" smtClean="0"/>
              <a:t>(5 kartus iš naujos eilutės)</a:t>
            </a:r>
            <a:endParaRPr lang="lt-LT" sz="4000" dirty="0"/>
          </a:p>
        </p:txBody>
      </p:sp>
      <p:sp>
        <p:nvSpPr>
          <p:cNvPr id="3" name="Content Placeholder 2"/>
          <p:cNvSpPr>
            <a:spLocks noGrp="1"/>
          </p:cNvSpPr>
          <p:nvPr>
            <p:ph idx="1"/>
          </p:nvPr>
        </p:nvSpPr>
        <p:spPr/>
        <p:txBody>
          <a:bodyPr/>
          <a:lstStyle/>
          <a:p>
            <a:r>
              <a:rPr lang="lt-LT" b="1" dirty="0" smtClean="0"/>
              <a:t>Įžanga </a:t>
            </a:r>
          </a:p>
          <a:p>
            <a:r>
              <a:rPr lang="lt-LT" b="1" u="sng" dirty="0" smtClean="0"/>
              <a:t>Dėstymas</a:t>
            </a:r>
          </a:p>
          <a:p>
            <a:pPr lvl="1">
              <a:buNone/>
            </a:pPr>
            <a:r>
              <a:rPr lang="lt-LT" dirty="0" smtClean="0"/>
              <a:t>1pastraipa  </a:t>
            </a:r>
          </a:p>
          <a:p>
            <a:pPr lvl="1">
              <a:buNone/>
            </a:pPr>
            <a:endParaRPr lang="lt-LT" dirty="0" smtClean="0"/>
          </a:p>
          <a:p>
            <a:pPr lvl="1">
              <a:buNone/>
            </a:pPr>
            <a:r>
              <a:rPr lang="lt-LT" dirty="0" smtClean="0"/>
              <a:t>2 pastraipa</a:t>
            </a:r>
          </a:p>
          <a:p>
            <a:pPr lvl="1">
              <a:buNone/>
            </a:pPr>
            <a:endParaRPr lang="lt-LT" dirty="0" smtClean="0"/>
          </a:p>
          <a:p>
            <a:pPr lvl="1">
              <a:buNone/>
            </a:pPr>
            <a:r>
              <a:rPr lang="lt-LT" dirty="0" smtClean="0"/>
              <a:t>3 pastraipa </a:t>
            </a:r>
          </a:p>
          <a:p>
            <a:pPr lvl="1">
              <a:buNone/>
            </a:pPr>
            <a:endParaRPr lang="lt-LT" dirty="0" smtClean="0"/>
          </a:p>
          <a:p>
            <a:pPr lvl="1">
              <a:buFont typeface="Arial" pitchFamily="34" charset="0"/>
              <a:buChar char="•"/>
            </a:pPr>
            <a:r>
              <a:rPr lang="lt-LT" b="1" dirty="0" smtClean="0"/>
              <a:t>Pabaiga.</a:t>
            </a:r>
          </a:p>
          <a:p>
            <a:pPr lvl="1"/>
            <a:endParaRPr lang="lt-LT" dirty="0" smtClean="0"/>
          </a:p>
        </p:txBody>
      </p:sp>
      <p:pic>
        <p:nvPicPr>
          <p:cNvPr id="6146" name="Picture 2" descr="http://t1.gstatic.com/images?q=tbn:ANd9GcQPrEAEVX9XZIZ6PFs-Q6tAW8IJzM4Q8HpeLGOwb5j4PdTkBtMR"/>
          <p:cNvPicPr>
            <a:picLocks noChangeAspect="1" noChangeArrowheads="1"/>
          </p:cNvPicPr>
          <p:nvPr/>
        </p:nvPicPr>
        <p:blipFill>
          <a:blip r:embed="rId2" cstate="print"/>
          <a:srcRect l="42535"/>
          <a:stretch>
            <a:fillRect/>
          </a:stretch>
        </p:blipFill>
        <p:spPr bwMode="auto">
          <a:xfrm>
            <a:off x="4499992" y="2492896"/>
            <a:ext cx="2521746" cy="3359795"/>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Pabaiga </a:t>
            </a:r>
            <a:endParaRPr lang="lt-LT" dirty="0"/>
          </a:p>
        </p:txBody>
      </p:sp>
      <p:sp>
        <p:nvSpPr>
          <p:cNvPr id="3" name="Content Placeholder 2"/>
          <p:cNvSpPr>
            <a:spLocks noGrp="1"/>
          </p:cNvSpPr>
          <p:nvPr>
            <p:ph idx="1"/>
          </p:nvPr>
        </p:nvSpPr>
        <p:spPr/>
        <p:txBody>
          <a:bodyPr/>
          <a:lstStyle/>
          <a:p>
            <a:r>
              <a:rPr lang="lt-LT" dirty="0" smtClean="0"/>
              <a:t>Išvados iš viso rašinio.</a:t>
            </a:r>
          </a:p>
          <a:p>
            <a:r>
              <a:rPr lang="lt-LT" dirty="0" smtClean="0"/>
              <a:t>Negali būti nesusijusių su dėstymu minčių.</a:t>
            </a:r>
          </a:p>
          <a:p>
            <a:pPr>
              <a:buNone/>
            </a:pPr>
            <a:r>
              <a:rPr lang="lt-LT" dirty="0" smtClean="0"/>
              <a:t>(pakartojam kitais žodžiais svarbiausius rašinyje aptartus dalykus)</a:t>
            </a:r>
            <a:endParaRPr lang="lt-LT"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  Jei siekiame rezultato, </a:t>
            </a:r>
            <a:endParaRPr lang="lt-LT" dirty="0"/>
          </a:p>
        </p:txBody>
      </p:sp>
      <p:sp>
        <p:nvSpPr>
          <p:cNvPr id="3" name="Content Placeholder 2"/>
          <p:cNvSpPr>
            <a:spLocks noGrp="1"/>
          </p:cNvSpPr>
          <p:nvPr>
            <p:ph idx="1"/>
          </p:nvPr>
        </p:nvSpPr>
        <p:spPr/>
        <p:txBody>
          <a:bodyPr/>
          <a:lstStyle/>
          <a:p>
            <a:pPr>
              <a:buNone/>
            </a:pPr>
            <a:r>
              <a:rPr lang="lt-LT" dirty="0" smtClean="0">
                <a:solidFill>
                  <a:srgbClr val="C00000"/>
                </a:solidFill>
              </a:rPr>
              <a:t>parašytus rašinius arba pastraipas  būtina aptarti ir perrašyti.</a:t>
            </a:r>
          </a:p>
          <a:p>
            <a:endParaRPr lang="lt-LT" dirty="0"/>
          </a:p>
        </p:txBody>
      </p:sp>
      <p:pic>
        <p:nvPicPr>
          <p:cNvPr id="4100" name="Picture 4" descr="http://t0.gstatic.com/images?q=tbn:ANd9GcQcFUM1DiVbo2BiqesJnrX10rfAXCRe3GdNaIkY5TjNqYXnxkaOekv7lXcf"/>
          <p:cNvPicPr>
            <a:picLocks noChangeAspect="1" noChangeArrowheads="1"/>
          </p:cNvPicPr>
          <p:nvPr/>
        </p:nvPicPr>
        <p:blipFill>
          <a:blip r:embed="rId2" cstate="print"/>
          <a:srcRect/>
          <a:stretch>
            <a:fillRect/>
          </a:stretch>
        </p:blipFill>
        <p:spPr bwMode="auto">
          <a:xfrm>
            <a:off x="3347864" y="3140968"/>
            <a:ext cx="2448272" cy="2258824"/>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lt-LT" b="1" smtClean="0"/>
              <a:t>Pabaiga </a:t>
            </a:r>
            <a:r>
              <a:rPr lang="lt-LT" b="1" smtClean="0">
                <a:sym typeface="Wingdings" pitchFamily="2" charset="2"/>
              </a:rPr>
              <a:t></a:t>
            </a:r>
            <a:endParaRPr lang="lt-LT"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Literatūrinio rašinio temos</a:t>
            </a:r>
            <a:endParaRPr lang="lt-LT" dirty="0"/>
          </a:p>
        </p:txBody>
      </p:sp>
      <p:sp>
        <p:nvSpPr>
          <p:cNvPr id="3" name="Content Placeholder 2"/>
          <p:cNvSpPr>
            <a:spLocks noGrp="1"/>
          </p:cNvSpPr>
          <p:nvPr>
            <p:ph idx="1"/>
          </p:nvPr>
        </p:nvSpPr>
        <p:spPr>
          <a:xfrm>
            <a:off x="0" y="1935480"/>
            <a:ext cx="8686800" cy="4389120"/>
          </a:xfrm>
        </p:spPr>
        <p:txBody>
          <a:bodyPr>
            <a:normAutofit/>
          </a:bodyPr>
          <a:lstStyle/>
          <a:p>
            <a:r>
              <a:rPr lang="lt-LT" dirty="0" smtClean="0"/>
              <a:t>Asmenybės laisvė tema </a:t>
            </a:r>
            <a:r>
              <a:rPr lang="lt-LT" dirty="0" err="1" smtClean="0"/>
              <a:t>XXa</a:t>
            </a:r>
            <a:r>
              <a:rPr lang="lt-LT" dirty="0" smtClean="0"/>
              <a:t>. lietuvių literatūroje </a:t>
            </a:r>
          </a:p>
          <a:p>
            <a:pPr>
              <a:buNone/>
            </a:pPr>
            <a:r>
              <a:rPr lang="lt-LT" dirty="0" smtClean="0"/>
              <a:t> (V.Mykolaitis – Putinas, B.Sruoga, A.Škėma)</a:t>
            </a:r>
          </a:p>
          <a:p>
            <a:pPr>
              <a:buNone/>
            </a:pPr>
            <a:endParaRPr lang="lt-LT" dirty="0" smtClean="0"/>
          </a:p>
          <a:p>
            <a:pPr>
              <a:buNone/>
            </a:pPr>
            <a:endParaRPr lang="lt-LT" dirty="0" smtClean="0"/>
          </a:p>
          <a:p>
            <a:r>
              <a:rPr lang="lt-LT" dirty="0" smtClean="0"/>
              <a:t>Tėvynės vaizdinys romantinėje Lietuvos literatūroje</a:t>
            </a:r>
          </a:p>
          <a:p>
            <a:pPr>
              <a:buNone/>
            </a:pPr>
            <a:r>
              <a:rPr lang="lt-LT" dirty="0" smtClean="0"/>
              <a:t>     (A.Mickevičius, A.Baranauskas, Maironis)</a:t>
            </a:r>
            <a:endParaRPr lang="lt-LT"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2282</TotalTime>
  <Words>5454</Words>
  <Application>Microsoft Office PowerPoint</Application>
  <PresentationFormat>On-screen Show (4:3)</PresentationFormat>
  <Paragraphs>506</Paragraphs>
  <Slides>89</Slides>
  <Notes>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Flow</vt:lpstr>
      <vt:lpstr>Literatūrinis ir samprotavimo rašinys</vt:lpstr>
      <vt:lpstr>    Kokie seminaro dalyvių lūkesčiai? </vt:lpstr>
      <vt:lpstr>Profesinės nuostatos</vt:lpstr>
      <vt:lpstr>Mokau ir mokausi   (1)</vt:lpstr>
      <vt:lpstr>Mokau ir mokausi   (2)</vt:lpstr>
      <vt:lpstr>Mokau ir mokausi   (3)</vt:lpstr>
      <vt:lpstr>2014 metų VBE patirtis</vt:lpstr>
      <vt:lpstr>Samprotavimo rašinio temos </vt:lpstr>
      <vt:lpstr>Literatūrinio rašinio temos</vt:lpstr>
      <vt:lpstr> 2014 metų VBE patirtis</vt:lpstr>
      <vt:lpstr>Ko reikia mokyti? </vt:lpstr>
      <vt:lpstr>Literatūrinio ir samprotavimo rašinio mokymas 9-10 klasėje (1)</vt:lpstr>
      <vt:lpstr>Literatūrinio ir samprotavimo rašinio mokymas 9-10 klasėje (2)</vt:lpstr>
      <vt:lpstr> Kaip mokyti  atskleisti temą?</vt:lpstr>
      <vt:lpstr>  Tema „ METŲ LAIKAI“    </vt:lpstr>
      <vt:lpstr>Tema: METŲ LAIKAI          </vt:lpstr>
      <vt:lpstr>Tema „METŲ LAIKAI“</vt:lpstr>
      <vt:lpstr>Tema „METŲ LAIKAI“   </vt:lpstr>
      <vt:lpstr>Tema  „MANO SODO TURTAI“ </vt:lpstr>
      <vt:lpstr>TEMA „MANO SODO TURTAI“ </vt:lpstr>
      <vt:lpstr>„Kokios problemos yra mokykloje?“</vt:lpstr>
      <vt:lpstr>Pirmasis samprotavimo rašinys  devintoje klasėje - jau rugsėjy </vt:lpstr>
      <vt:lpstr> Planuojame rašinį iš Antikos literatūros kurso</vt:lpstr>
      <vt:lpstr>Rašome rašinį, aptariame klaidas ir redaguojame (rašome 2 variantą) </vt:lpstr>
      <vt:lpstr> Samprotavimo  rašinys aptarus lietuvių liaudies dainas</vt:lpstr>
      <vt:lpstr>Praktinis darbas: užduoties analizė.</vt:lpstr>
      <vt:lpstr>Rašinys pagal įvestį – samprotavimo rašinys  </vt:lpstr>
      <vt:lpstr>Literatūrinio rašinio pradmenys (1) (I.Šeinius „Kuprelis”)</vt:lpstr>
      <vt:lpstr>        Rašydami pastraipą vartokite tokius posakius: </vt:lpstr>
      <vt:lpstr>Literatūrinio rašinio pradmenys (2) (I.Šeinius „Kuprelis”)</vt:lpstr>
      <vt:lpstr>Igno Šeiniaus romano „Kuprelis“ pagrindinis veikėjas Olesis yra gamtos žmogus. </vt:lpstr>
      <vt:lpstr>  Kiekvieną argumentą pagrindžiame kūriniu ir apibendrinam maža išvadėle, tik tada galima pereiti prie kito argumento.   </vt:lpstr>
      <vt:lpstr>Slide 33</vt:lpstr>
      <vt:lpstr>Slide 34</vt:lpstr>
      <vt:lpstr>Slide 35</vt:lpstr>
      <vt:lpstr>Dabar visą medžiagą sudėkime į literatūrinę pastraipą.  </vt:lpstr>
      <vt:lpstr>Pateikime mokinimas netinkamą pavyzdį, kai rašomas atpasakojimas, o ne analizuojamas kūrinys nurodyta tema:</vt:lpstr>
      <vt:lpstr>Slide 38</vt:lpstr>
      <vt:lpstr>Dešimtokės pastraipa(1) </vt:lpstr>
      <vt:lpstr>Dešimtokės pastraipa (tęsinys). </vt:lpstr>
      <vt:lpstr>Slide 41</vt:lpstr>
      <vt:lpstr>Literatūrinio ir samprotavimo rašinio mokymas 11-12 klasėje</vt:lpstr>
      <vt:lpstr>11 klasėj parašyti darbai   rugsėjo – spalio mėn. </vt:lpstr>
      <vt:lpstr>  Literatūrinis      (1)     Samprotavimo </vt:lpstr>
      <vt:lpstr> Literatūrinis       (2)      Samprotavimo</vt:lpstr>
      <vt:lpstr>Temų formuluotės</vt:lpstr>
      <vt:lpstr>Ar aiški tema?</vt:lpstr>
      <vt:lpstr>Reikalavimai įžangoms</vt:lpstr>
      <vt:lpstr>Įžangų pavyzdžiai</vt:lpstr>
      <vt:lpstr>Samprotavimo rašinio  įžanga</vt:lpstr>
      <vt:lpstr>Samprotavimo rašinio  pabaiga</vt:lpstr>
      <vt:lpstr>Įžangos ir pabaigos dermė.</vt:lpstr>
      <vt:lpstr>Temos atskleidimas.  Teiginių formulavimas. </vt:lpstr>
      <vt:lpstr>Iš VBE  „Ar meilė suteikia kasdienybei kilnumo?“  </vt:lpstr>
      <vt:lpstr>Iš VBE  „Ar meilė suteikia kasdienybei kilnumo?“ (1) </vt:lpstr>
      <vt:lpstr>„Ar meilė suteikia kasdienybei kilnumo?“  </vt:lpstr>
      <vt:lpstr>Ar dora užsidėti kaukę?</vt:lpstr>
      <vt:lpstr>Ką reiškia gyventi prasmingai? J.Radvanas, V.Šekspyras, K.Donelaitis   </vt:lpstr>
      <vt:lpstr>„Ką mums reiškia istorija?” Ar teiginiai įrodo temą?</vt:lpstr>
      <vt:lpstr>Kaip mokomės formuluoti teiginius samprotavimo rašinyje?</vt:lpstr>
      <vt:lpstr>Mokykimės samprotauti </vt:lpstr>
      <vt:lpstr>Pasirengimas literatūriniam rašiniui.</vt:lpstr>
      <vt:lpstr>Literatūrinio rašinio planavimas</vt:lpstr>
      <vt:lpstr> Kaip neparašyti atpasakojimo?</vt:lpstr>
      <vt:lpstr>Pirmoji pastraiapa</vt:lpstr>
      <vt:lpstr>Antroji pastraipa</vt:lpstr>
      <vt:lpstr>Trečioji  pastraipa</vt:lpstr>
      <vt:lpstr>Teksto suvokimo testas – pagalba mokiniui, rašant pastraipą/ rašinį</vt:lpstr>
      <vt:lpstr>Ačiū už dėmesį </vt:lpstr>
      <vt:lpstr>Dar medžiagos, kurios nespėjome aptarti per seminarą. </vt:lpstr>
      <vt:lpstr>PIRMASIS LITERATŪRINIS RAŠINYS  9 KLASĖJE</vt:lpstr>
      <vt:lpstr>    Žmogaus moralinio žlugimo kelias V.Šekspyro „Makbete“ </vt:lpstr>
      <vt:lpstr>Žmogaus moralinio žlugimo kelias V.Šekspyro „Makbete“</vt:lpstr>
      <vt:lpstr>Žmogaus moralinio žlugimo kelias V.Šekspyro „Makbete“</vt:lpstr>
      <vt:lpstr>Išanalizavę Moljero „Tartiufą“ ir A.Mickevičiaus „Konradą Valenrodą”.</vt:lpstr>
      <vt:lpstr>     Literatūrinis rašinys 9 klasėje (arba 11-oje ) Tema „Kaip Maironis atskleidžia meilę Tėvynei?’</vt:lpstr>
      <vt:lpstr>Formuluojame 3 skirtingus teiginius, atsakančius į temą „Kaip Maironis atskleidžia meilę Tėvynei?“ </vt:lpstr>
      <vt:lpstr>„Kaip Maironis atskleidžia meilę Tėvynei?“</vt:lpstr>
      <vt:lpstr>Literatūrinio rašinio pastraipa</vt:lpstr>
      <vt:lpstr>Literatūrinio rašinio „Kaip Maironis atskleidžia meilę Tėvynei?“  įžanga (9 klasė)</vt:lpstr>
      <vt:lpstr>Literatūrinio rašinio pabaiga</vt:lpstr>
      <vt:lpstr>Samprotavimo rašinys 10 klasėje Tema  Kodėl nesutaria tėvai ir vaikai?</vt:lpstr>
      <vt:lpstr>Formuluojame 3 skirtingus teiginius, atsakančius į temą Kodėl nesutaria tėvai ir vaikai? </vt:lpstr>
      <vt:lpstr>Dėstymo pastraipos sandara  </vt:lpstr>
      <vt:lpstr>      Tema  Kodėl nesutaria tėvai ir vaikai?</vt:lpstr>
      <vt:lpstr>Rašinio dalys (5 kartus iš naujos eilutės)</vt:lpstr>
      <vt:lpstr>Pabaiga </vt:lpstr>
      <vt:lpstr>  Jei siekiame rezultato, </vt:lpstr>
      <vt:lpstr>Pabaiga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Literatūrinis ir samprotavimo rašinys</dc:title>
  <dc:creator>RoLiutkevicius</dc:creator>
  <cp:lastModifiedBy>Augute</cp:lastModifiedBy>
  <cp:revision>263</cp:revision>
  <dcterms:created xsi:type="dcterms:W3CDTF">2012-12-09T07:53:09Z</dcterms:created>
  <dcterms:modified xsi:type="dcterms:W3CDTF">2014-10-30T11:57:32Z</dcterms:modified>
</cp:coreProperties>
</file>